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1" r:id="rId1"/>
  </p:sldMasterIdLst>
  <p:notesMasterIdLst>
    <p:notesMasterId r:id="rId24"/>
  </p:notesMasterIdLst>
  <p:handoutMasterIdLst>
    <p:handoutMasterId r:id="rId25"/>
  </p:handoutMasterIdLst>
  <p:sldIdLst>
    <p:sldId id="353" r:id="rId2"/>
    <p:sldId id="367" r:id="rId3"/>
    <p:sldId id="392" r:id="rId4"/>
    <p:sldId id="393" r:id="rId5"/>
    <p:sldId id="395" r:id="rId6"/>
    <p:sldId id="385" r:id="rId7"/>
    <p:sldId id="389" r:id="rId8"/>
    <p:sldId id="263" r:id="rId9"/>
    <p:sldId id="370" r:id="rId10"/>
    <p:sldId id="374" r:id="rId11"/>
    <p:sldId id="375" r:id="rId12"/>
    <p:sldId id="376" r:id="rId13"/>
    <p:sldId id="391" r:id="rId14"/>
    <p:sldId id="390" r:id="rId15"/>
    <p:sldId id="378" r:id="rId16"/>
    <p:sldId id="382" r:id="rId17"/>
    <p:sldId id="384" r:id="rId18"/>
    <p:sldId id="379" r:id="rId19"/>
    <p:sldId id="383" r:id="rId20"/>
    <p:sldId id="380" r:id="rId21"/>
    <p:sldId id="381" r:id="rId22"/>
    <p:sldId id="388"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682">
          <p15:clr>
            <a:srgbClr val="A4A3A4"/>
          </p15:clr>
        </p15:guide>
        <p15:guide id="2" orient="horz" pos="572">
          <p15:clr>
            <a:srgbClr val="A4A3A4"/>
          </p15:clr>
        </p15:guide>
        <p15:guide id="3" orient="horz" pos="436">
          <p15:clr>
            <a:srgbClr val="A4A3A4"/>
          </p15:clr>
        </p15:guide>
        <p15:guide id="4" orient="horz" pos="232">
          <p15:clr>
            <a:srgbClr val="A4A3A4"/>
          </p15:clr>
        </p15:guide>
        <p15:guide id="5" orient="horz" pos="3906">
          <p15:clr>
            <a:srgbClr val="A4A3A4"/>
          </p15:clr>
        </p15:guide>
        <p15:guide id="6" orient="horz" pos="4201">
          <p15:clr>
            <a:srgbClr val="A4A3A4"/>
          </p15:clr>
        </p15:guide>
        <p15:guide id="7" orient="horz" pos="119">
          <p15:clr>
            <a:srgbClr val="A4A3A4"/>
          </p15:clr>
        </p15:guide>
        <p15:guide id="8" orient="horz" pos="527">
          <p15:clr>
            <a:srgbClr val="A4A3A4"/>
          </p15:clr>
        </p15:guide>
        <p15:guide id="9" pos="1633">
          <p15:clr>
            <a:srgbClr val="A4A3A4"/>
          </p15:clr>
        </p15:guide>
        <p15:guide id="10" pos="385">
          <p15:clr>
            <a:srgbClr val="A4A3A4"/>
          </p15:clr>
        </p15:guide>
        <p15:guide id="11" pos="4263">
          <p15:clr>
            <a:srgbClr val="A4A3A4"/>
          </p15:clr>
        </p15:guide>
        <p15:guide id="12" pos="5511">
          <p15:clr>
            <a:srgbClr val="A4A3A4"/>
          </p15:clr>
        </p15:guide>
        <p15:guide id="13" pos="113">
          <p15:clr>
            <a:srgbClr val="A4A3A4"/>
          </p15:clr>
        </p15:guide>
        <p15:guide id="14" pos="2948">
          <p15:clr>
            <a:srgbClr val="A4A3A4"/>
          </p15:clr>
        </p15:guide>
        <p15:guide id="15" pos="2880">
          <p15:clr>
            <a:srgbClr val="A4A3A4"/>
          </p15:clr>
        </p15:guide>
        <p15:guide id="16" pos="301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PH" initials="" lastIdx="1" clrIdx="0"/>
  <p:cmAuthor id="1" name="Hugo Caviola" initials="HC" lastIdx="3" clrIdx="1">
    <p:extLst>
      <p:ext uri="{19B8F6BF-5375-455C-9EA6-DF929625EA0E}">
        <p15:presenceInfo xmlns:p15="http://schemas.microsoft.com/office/powerpoint/2012/main" userId="58d1bee7c46429b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68" autoAdjust="0"/>
    <p:restoredTop sz="95833" autoAdjust="0"/>
  </p:normalViewPr>
  <p:slideViewPr>
    <p:cSldViewPr>
      <p:cViewPr varScale="1">
        <p:scale>
          <a:sx n="79" d="100"/>
          <a:sy n="79" d="100"/>
        </p:scale>
        <p:origin x="200" y="800"/>
      </p:cViewPr>
      <p:guideLst>
        <p:guide orient="horz" pos="2682"/>
        <p:guide orient="horz" pos="572"/>
        <p:guide orient="horz" pos="436"/>
        <p:guide orient="horz" pos="232"/>
        <p:guide orient="horz" pos="3906"/>
        <p:guide orient="horz" pos="4201"/>
        <p:guide orient="horz" pos="119"/>
        <p:guide orient="horz" pos="527"/>
        <p:guide pos="1633"/>
        <p:guide pos="385"/>
        <p:guide pos="4263"/>
        <p:guide pos="5511"/>
        <p:guide pos="113"/>
        <p:guide pos="2948"/>
        <p:guide pos="2880"/>
        <p:guide pos="3016"/>
      </p:guideLst>
    </p:cSldViewPr>
  </p:slideViewPr>
  <p:outlineViewPr>
    <p:cViewPr>
      <p:scale>
        <a:sx n="33" d="100"/>
        <a:sy n="33" d="100"/>
      </p:scale>
      <p:origin x="0" y="-24064"/>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102" d="100"/>
          <a:sy n="102" d="100"/>
        </p:scale>
        <p:origin x="4208" y="19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6-01-09T17:28:24.222" idx="3">
    <p:pos x="10" y="10"/>
    <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de-CH"/>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F73B84F9-F01B-48F8-98D7-57AD32FEB415}" type="datetimeFigureOut">
              <a:rPr lang="de-CH"/>
              <a:pPr>
                <a:defRPr/>
              </a:pPr>
              <a:t>16.01.26</a:t>
            </a:fld>
            <a:endParaRPr lang="de-CH"/>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de-CH"/>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64C1049E-8094-4339-B4A9-EEDB4A26792D}" type="slidenum">
              <a:rPr lang="de-CH"/>
              <a:pPr>
                <a:defRPr/>
              </a:pPr>
              <a:t>‹Nr.›</a:t>
            </a:fld>
            <a:endParaRPr lang="de-CH"/>
          </a:p>
        </p:txBody>
      </p:sp>
    </p:spTree>
    <p:extLst>
      <p:ext uri="{BB962C8B-B14F-4D97-AF65-F5344CB8AC3E}">
        <p14:creationId xmlns:p14="http://schemas.microsoft.com/office/powerpoint/2010/main" val="1933131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D60D6195-C99D-441C-A214-6E262400F1CF}" type="datetimeFigureOut">
              <a:rPr lang="en-GB"/>
              <a:pPr>
                <a:defRPr/>
              </a:pPr>
              <a:t>16/01/2026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8A42C88B-01B3-4416-893D-053384D2E0F7}" type="slidenum">
              <a:rPr lang="en-GB"/>
              <a:pPr>
                <a:defRPr/>
              </a:pPr>
              <a:t>‹Nr.›</a:t>
            </a:fld>
            <a:endParaRPr lang="en-GB"/>
          </a:p>
        </p:txBody>
      </p:sp>
    </p:spTree>
    <p:extLst>
      <p:ext uri="{BB962C8B-B14F-4D97-AF65-F5344CB8AC3E}">
        <p14:creationId xmlns:p14="http://schemas.microsoft.com/office/powerpoint/2010/main" val="218808887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8A42C88B-01B3-4416-893D-053384D2E0F7}" type="slidenum">
              <a:rPr lang="en-GB" smtClean="0"/>
              <a:pPr>
                <a:defRPr/>
              </a:pPr>
              <a:t>1</a:t>
            </a:fld>
            <a:endParaRPr lang="en-GB" dirty="0"/>
          </a:p>
        </p:txBody>
      </p:sp>
    </p:spTree>
    <p:extLst>
      <p:ext uri="{BB962C8B-B14F-4D97-AF65-F5344CB8AC3E}">
        <p14:creationId xmlns:p14="http://schemas.microsoft.com/office/powerpoint/2010/main" val="3722021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8A42C88B-01B3-4416-893D-053384D2E0F7}" type="slidenum">
              <a:rPr lang="en-GB" smtClean="0"/>
              <a:pPr>
                <a:defRPr/>
              </a:pPr>
              <a:t>6</a:t>
            </a:fld>
            <a:endParaRPr lang="en-GB" dirty="0"/>
          </a:p>
        </p:txBody>
      </p:sp>
    </p:spTree>
    <p:extLst>
      <p:ext uri="{BB962C8B-B14F-4D97-AF65-F5344CB8AC3E}">
        <p14:creationId xmlns:p14="http://schemas.microsoft.com/office/powerpoint/2010/main" val="4178693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8A42C88B-01B3-4416-893D-053384D2E0F7}" type="slidenum">
              <a:rPr lang="en-GB" smtClean="0"/>
              <a:pPr>
                <a:defRPr/>
              </a:pPr>
              <a:t>10</a:t>
            </a:fld>
            <a:endParaRPr lang="en-GB"/>
          </a:p>
        </p:txBody>
      </p:sp>
    </p:spTree>
    <p:extLst>
      <p:ext uri="{BB962C8B-B14F-4D97-AF65-F5344CB8AC3E}">
        <p14:creationId xmlns:p14="http://schemas.microsoft.com/office/powerpoint/2010/main" val="2383781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folie">
    <p:spTree>
      <p:nvGrpSpPr>
        <p:cNvPr id="1" name=""/>
        <p:cNvGrpSpPr/>
        <p:nvPr/>
      </p:nvGrpSpPr>
      <p:grpSpPr>
        <a:xfrm>
          <a:off x="0" y="0"/>
          <a:ext cx="0" cy="0"/>
          <a:chOff x="0" y="0"/>
          <a:chExt cx="0" cy="0"/>
        </a:xfrm>
      </p:grpSpPr>
      <p:sp>
        <p:nvSpPr>
          <p:cNvPr id="14" name="Content Placeholder 13"/>
          <p:cNvSpPr>
            <a:spLocks noGrp="1"/>
          </p:cNvSpPr>
          <p:nvPr>
            <p:ph sz="quarter" idx="10"/>
          </p:nvPr>
        </p:nvSpPr>
        <p:spPr>
          <a:xfrm>
            <a:off x="611188" y="2952000"/>
            <a:ext cx="8137525" cy="3240087"/>
          </a:xfrm>
        </p:spPr>
        <p:txBody>
          <a:bodyPr tIns="32400"/>
          <a:lstStyle>
            <a:lvl1pPr marL="0" indent="0">
              <a:spcBef>
                <a:spcPts val="0"/>
              </a:spcBef>
              <a:spcAft>
                <a:spcPts val="1210"/>
              </a:spcAft>
              <a:buNone/>
              <a:defRPr sz="3000" b="1">
                <a:solidFill>
                  <a:schemeClr val="accent3"/>
                </a:solidFill>
              </a:defRPr>
            </a:lvl1pPr>
            <a:lvl2pPr marL="0" indent="0">
              <a:spcBef>
                <a:spcPts val="0"/>
              </a:spcBef>
              <a:spcAft>
                <a:spcPts val="5000"/>
              </a:spcAft>
              <a:buNone/>
              <a:defRPr sz="1600" b="1"/>
            </a:lvl2pPr>
            <a:lvl3pPr marL="0" indent="0">
              <a:spcBef>
                <a:spcPts val="0"/>
              </a:spcBef>
              <a:spcAft>
                <a:spcPts val="1210"/>
              </a:spcAft>
              <a:buNone/>
              <a:defRPr sz="1600">
                <a:solidFill>
                  <a:schemeClr val="accent3"/>
                </a:solidFill>
              </a:defRPr>
            </a:lvl3pPr>
            <a:lvl4pPr marL="0" indent="0">
              <a:spcBef>
                <a:spcPts val="0"/>
              </a:spcBef>
              <a:spcAft>
                <a:spcPts val="1210"/>
              </a:spcAft>
              <a:buNone/>
              <a:defRPr sz="1600">
                <a:solidFill>
                  <a:schemeClr val="accent3"/>
                </a:solidFill>
              </a:defRPr>
            </a:lvl4pPr>
            <a:lvl5pPr marL="0" indent="0">
              <a:spcBef>
                <a:spcPts val="0"/>
              </a:spcBef>
              <a:spcAft>
                <a:spcPts val="1210"/>
              </a:spcAft>
              <a:buNone/>
              <a:defRPr sz="1600">
                <a:solidFill>
                  <a:schemeClr val="accent3"/>
                </a:solidFill>
              </a:defRPr>
            </a:lvl5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Titel und Inhalt">
    <p:spTree>
      <p:nvGrpSpPr>
        <p:cNvPr id="1" name=""/>
        <p:cNvGrpSpPr/>
        <p:nvPr/>
      </p:nvGrpSpPr>
      <p:grpSpPr>
        <a:xfrm>
          <a:off x="0" y="0"/>
          <a:ext cx="0" cy="0"/>
          <a:chOff x="0" y="0"/>
          <a:chExt cx="0" cy="0"/>
        </a:xfrm>
      </p:grpSpPr>
      <p:sp>
        <p:nvSpPr>
          <p:cNvPr id="18" name="Content Placeholder 17"/>
          <p:cNvSpPr>
            <a:spLocks noGrp="1"/>
          </p:cNvSpPr>
          <p:nvPr>
            <p:ph sz="quarter" idx="10"/>
          </p:nvPr>
        </p:nvSpPr>
        <p:spPr>
          <a:xfrm>
            <a:off x="611188" y="1952625"/>
            <a:ext cx="8137525" cy="42481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Titel 4"/>
          <p:cNvSpPr>
            <a:spLocks noGrp="1"/>
          </p:cNvSpPr>
          <p:nvPr>
            <p:ph type="title"/>
          </p:nvPr>
        </p:nvSpPr>
        <p:spPr/>
        <p:txBody>
          <a:bodyPr/>
          <a:lstStyle/>
          <a:p>
            <a:r>
              <a:rPr lang="de-DE"/>
              <a:t>Mastertitelformat bearbeiten</a:t>
            </a:r>
            <a:endParaRPr lang="de-CH"/>
          </a:p>
        </p:txBody>
      </p:sp>
      <p:sp>
        <p:nvSpPr>
          <p:cNvPr id="4" name="Date Placeholder 14"/>
          <p:cNvSpPr>
            <a:spLocks noGrp="1"/>
          </p:cNvSpPr>
          <p:nvPr>
            <p:ph type="dt" sz="half" idx="11"/>
          </p:nvPr>
        </p:nvSpPr>
        <p:spPr/>
        <p:txBody>
          <a:bodyPr/>
          <a:lstStyle>
            <a:lvl1pPr>
              <a:defRPr/>
            </a:lvl1pPr>
          </a:lstStyle>
          <a:p>
            <a:pPr>
              <a:defRPr/>
            </a:pPr>
            <a:r>
              <a:rPr lang="de-CH"/>
              <a:t>03.02.2026</a:t>
            </a:r>
          </a:p>
        </p:txBody>
      </p:sp>
      <p:sp>
        <p:nvSpPr>
          <p:cNvPr id="6" name="Fußzeilenplatzhalter 3"/>
          <p:cNvSpPr>
            <a:spLocks noGrp="1"/>
          </p:cNvSpPr>
          <p:nvPr>
            <p:ph type="ftr" sz="quarter" idx="12"/>
          </p:nvPr>
        </p:nvSpPr>
        <p:spPr/>
        <p:txBody>
          <a:bodyPr/>
          <a:lstStyle>
            <a:lvl1pPr>
              <a:defRPr/>
            </a:lvl1pPr>
          </a:lstStyle>
          <a:p>
            <a:pPr>
              <a:defRPr/>
            </a:pPr>
            <a:r>
              <a:rPr lang="de-CH"/>
              <a:t>Unfallsprache - Sprachunfall</a:t>
            </a:r>
          </a:p>
        </p:txBody>
      </p:sp>
      <p:sp>
        <p:nvSpPr>
          <p:cNvPr id="7" name="Foliennummernplatzhalter 4"/>
          <p:cNvSpPr>
            <a:spLocks noGrp="1"/>
          </p:cNvSpPr>
          <p:nvPr>
            <p:ph type="sldNum" sz="quarter" idx="13"/>
          </p:nvPr>
        </p:nvSpPr>
        <p:spPr/>
        <p:txBody>
          <a:bodyPr/>
          <a:lstStyle>
            <a:lvl1pPr>
              <a:defRPr/>
            </a:lvl1pPr>
          </a:lstStyle>
          <a:p>
            <a:r>
              <a:rPr lang="de-CH"/>
              <a:t>|  </a:t>
            </a:r>
            <a:fld id="{3D0115F6-3732-4596-8F7F-D24D614B2713}" type="slidenum">
              <a:rPr lang="de-CH" smtClean="0"/>
              <a:pPr/>
              <a:t>‹Nr.›</a:t>
            </a:fld>
            <a:endParaRPr lang="de-C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Zwei Inhal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1189" y="1952626"/>
            <a:ext cx="3960812" cy="4248150"/>
          </a:xfrm>
        </p:spPr>
        <p:txBody>
          <a:bodyPr>
            <a:normAutofit/>
          </a:bodyPr>
          <a:lstStyle>
            <a:lvl1pPr>
              <a:defRPr sz="1600"/>
            </a:lvl1pPr>
            <a:lvl2pPr>
              <a:defRPr sz="1600"/>
            </a:lvl2pPr>
            <a:lvl3pPr marL="0">
              <a:defRPr sz="1200"/>
            </a:lvl3pPr>
            <a:lvl4pPr marL="0">
              <a:defRPr sz="1200"/>
            </a:lvl4pPr>
            <a:lvl5pPr marL="0">
              <a:defRPr sz="1000"/>
            </a:lvl5pPr>
            <a:lvl6pPr>
              <a:defRPr sz="1800"/>
            </a:lvl6pPr>
            <a:lvl7pPr>
              <a:defRPr sz="1800"/>
            </a:lvl7pPr>
            <a:lvl8pPr>
              <a:defRPr sz="1800"/>
            </a:lvl8pPr>
            <a:lvl9pPr>
              <a:defRPr sz="1800"/>
            </a:lvl9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4" name="Content Placeholder 3"/>
          <p:cNvSpPr>
            <a:spLocks noGrp="1"/>
          </p:cNvSpPr>
          <p:nvPr>
            <p:ph sz="half" idx="2"/>
          </p:nvPr>
        </p:nvSpPr>
        <p:spPr>
          <a:xfrm>
            <a:off x="4787900" y="1952626"/>
            <a:ext cx="3960813" cy="4248150"/>
          </a:xfrm>
        </p:spPr>
        <p:txBody>
          <a:bodyPr>
            <a:normAutofit/>
          </a:bodyPr>
          <a:lstStyle>
            <a:lvl1pPr>
              <a:defRPr sz="1600"/>
            </a:lvl1pPr>
            <a:lvl2pPr>
              <a:defRPr sz="1600"/>
            </a:lvl2pPr>
            <a:lvl3pPr marL="0">
              <a:defRPr sz="1200"/>
            </a:lvl3pPr>
            <a:lvl4pPr marL="0">
              <a:defRPr sz="1200"/>
            </a:lvl4pPr>
            <a:lvl5pPr marL="0">
              <a:defRPr sz="1000"/>
            </a:lvl5pPr>
            <a:lvl6pPr>
              <a:defRPr sz="1800"/>
            </a:lvl6pPr>
            <a:lvl7pPr>
              <a:defRPr sz="1800"/>
            </a:lvl7pPr>
            <a:lvl8pPr>
              <a:defRPr sz="1800"/>
            </a:lvl8pPr>
            <a:lvl9pPr>
              <a:defRPr sz="1800"/>
            </a:lvl9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7" name="Titel 6"/>
          <p:cNvSpPr>
            <a:spLocks noGrp="1"/>
          </p:cNvSpPr>
          <p:nvPr>
            <p:ph type="title"/>
          </p:nvPr>
        </p:nvSpPr>
        <p:spPr/>
        <p:txBody>
          <a:bodyPr/>
          <a:lstStyle/>
          <a:p>
            <a:r>
              <a:rPr lang="de-DE"/>
              <a:t>Mastertitelformat bearbeiten</a:t>
            </a:r>
            <a:endParaRPr lang="de-CH"/>
          </a:p>
        </p:txBody>
      </p:sp>
      <p:sp>
        <p:nvSpPr>
          <p:cNvPr id="5" name="Date Placeholder 14"/>
          <p:cNvSpPr>
            <a:spLocks noGrp="1"/>
          </p:cNvSpPr>
          <p:nvPr>
            <p:ph type="dt" sz="half" idx="10"/>
          </p:nvPr>
        </p:nvSpPr>
        <p:spPr/>
        <p:txBody>
          <a:bodyPr/>
          <a:lstStyle>
            <a:lvl1pPr>
              <a:defRPr/>
            </a:lvl1pPr>
          </a:lstStyle>
          <a:p>
            <a:pPr>
              <a:defRPr/>
            </a:pPr>
            <a:r>
              <a:rPr lang="de-CH"/>
              <a:t>03.02.2026</a:t>
            </a:r>
          </a:p>
        </p:txBody>
      </p:sp>
      <p:sp>
        <p:nvSpPr>
          <p:cNvPr id="6" name="Fußzeilenplatzhalter 3"/>
          <p:cNvSpPr>
            <a:spLocks noGrp="1"/>
          </p:cNvSpPr>
          <p:nvPr>
            <p:ph type="ftr" sz="quarter" idx="11"/>
          </p:nvPr>
        </p:nvSpPr>
        <p:spPr/>
        <p:txBody>
          <a:bodyPr/>
          <a:lstStyle>
            <a:lvl1pPr>
              <a:defRPr/>
            </a:lvl1pPr>
          </a:lstStyle>
          <a:p>
            <a:pPr>
              <a:defRPr/>
            </a:pPr>
            <a:r>
              <a:rPr lang="de-CH"/>
              <a:t>Unfallsprache - Sprachunfall</a:t>
            </a:r>
          </a:p>
        </p:txBody>
      </p:sp>
      <p:sp>
        <p:nvSpPr>
          <p:cNvPr id="8" name="Foliennummernplatzhalter 4"/>
          <p:cNvSpPr>
            <a:spLocks noGrp="1"/>
          </p:cNvSpPr>
          <p:nvPr>
            <p:ph type="sldNum" sz="quarter" idx="12"/>
          </p:nvPr>
        </p:nvSpPr>
        <p:spPr/>
        <p:txBody>
          <a:bodyPr/>
          <a:lstStyle>
            <a:lvl1pPr>
              <a:defRPr/>
            </a:lvl1pPr>
          </a:lstStyle>
          <a:p>
            <a:r>
              <a:rPr lang="de-CH"/>
              <a:t>|  </a:t>
            </a:r>
            <a:fld id="{66FB51E8-57E9-4389-9DC2-10A558490F37}" type="slidenum">
              <a:rPr lang="de-CH" smtClean="0"/>
              <a:pPr/>
              <a:t>‹Nr.›</a:t>
            </a:fld>
            <a:endParaRPr lang="de-CH"/>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Nur Titel">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a:t>Mastertitelformat bearbeiten</a:t>
            </a:r>
            <a:endParaRPr lang="de-CH"/>
          </a:p>
        </p:txBody>
      </p:sp>
      <p:sp>
        <p:nvSpPr>
          <p:cNvPr id="3" name="Date Placeholder 14"/>
          <p:cNvSpPr>
            <a:spLocks noGrp="1"/>
          </p:cNvSpPr>
          <p:nvPr>
            <p:ph type="dt" sz="half" idx="10"/>
          </p:nvPr>
        </p:nvSpPr>
        <p:spPr/>
        <p:txBody>
          <a:bodyPr/>
          <a:lstStyle>
            <a:lvl1pPr>
              <a:defRPr/>
            </a:lvl1pPr>
          </a:lstStyle>
          <a:p>
            <a:pPr>
              <a:defRPr/>
            </a:pPr>
            <a:r>
              <a:rPr lang="de-CH"/>
              <a:t>03.02.2026</a:t>
            </a:r>
          </a:p>
        </p:txBody>
      </p:sp>
      <p:sp>
        <p:nvSpPr>
          <p:cNvPr id="4" name="Fußzeilenplatzhalter 3"/>
          <p:cNvSpPr>
            <a:spLocks noGrp="1"/>
          </p:cNvSpPr>
          <p:nvPr>
            <p:ph type="ftr" sz="quarter" idx="11"/>
          </p:nvPr>
        </p:nvSpPr>
        <p:spPr/>
        <p:txBody>
          <a:bodyPr/>
          <a:lstStyle>
            <a:lvl1pPr>
              <a:defRPr/>
            </a:lvl1pPr>
          </a:lstStyle>
          <a:p>
            <a:pPr>
              <a:defRPr/>
            </a:pPr>
            <a:r>
              <a:rPr lang="de-CH"/>
              <a:t>Unfallsprache - Sprachunfall</a:t>
            </a:r>
          </a:p>
        </p:txBody>
      </p:sp>
      <p:sp>
        <p:nvSpPr>
          <p:cNvPr id="6" name="Foliennummernplatzhalter 4"/>
          <p:cNvSpPr>
            <a:spLocks noGrp="1"/>
          </p:cNvSpPr>
          <p:nvPr>
            <p:ph type="sldNum" sz="quarter" idx="12"/>
          </p:nvPr>
        </p:nvSpPr>
        <p:spPr/>
        <p:txBody>
          <a:bodyPr/>
          <a:lstStyle>
            <a:lvl1pPr>
              <a:defRPr/>
            </a:lvl1pPr>
          </a:lstStyle>
          <a:p>
            <a:r>
              <a:rPr lang="de-CH"/>
              <a:t>|  </a:t>
            </a:r>
            <a:fld id="{CC93B192-8A44-4481-ADF1-2E1F2B491A8E}" type="slidenum">
              <a:rPr lang="de-CH" smtClean="0"/>
              <a:pPr/>
              <a:t>‹Nr.›</a:t>
            </a:fld>
            <a:endParaRPr lang="de-CH"/>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Inhalt mit Überschrift">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11188" y="1952625"/>
            <a:ext cx="2124075" cy="4248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noProof="0"/>
              <a:t>Mastertextformat bearbeiten</a:t>
            </a:r>
          </a:p>
        </p:txBody>
      </p:sp>
      <p:sp>
        <p:nvSpPr>
          <p:cNvPr id="14" name="Content Placeholder 13"/>
          <p:cNvSpPr>
            <a:spLocks noGrp="1"/>
          </p:cNvSpPr>
          <p:nvPr>
            <p:ph sz="quarter" idx="11"/>
          </p:nvPr>
        </p:nvSpPr>
        <p:spPr>
          <a:xfrm>
            <a:off x="2987675" y="1952625"/>
            <a:ext cx="5761038" cy="4248150"/>
          </a:xfr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6" name="Titel 5"/>
          <p:cNvSpPr>
            <a:spLocks noGrp="1"/>
          </p:cNvSpPr>
          <p:nvPr>
            <p:ph type="title"/>
          </p:nvPr>
        </p:nvSpPr>
        <p:spPr/>
        <p:txBody>
          <a:bodyPr/>
          <a:lstStyle/>
          <a:p>
            <a:r>
              <a:rPr lang="de-DE"/>
              <a:t>Mastertitelformat bearbeiten</a:t>
            </a:r>
            <a:endParaRPr lang="de-CH"/>
          </a:p>
        </p:txBody>
      </p:sp>
      <p:sp>
        <p:nvSpPr>
          <p:cNvPr id="5" name="Date Placeholder 14"/>
          <p:cNvSpPr>
            <a:spLocks noGrp="1"/>
          </p:cNvSpPr>
          <p:nvPr>
            <p:ph type="dt" sz="half" idx="12"/>
          </p:nvPr>
        </p:nvSpPr>
        <p:spPr/>
        <p:txBody>
          <a:bodyPr/>
          <a:lstStyle>
            <a:lvl1pPr>
              <a:defRPr/>
            </a:lvl1pPr>
          </a:lstStyle>
          <a:p>
            <a:pPr>
              <a:defRPr/>
            </a:pPr>
            <a:r>
              <a:rPr lang="de-CH"/>
              <a:t>03.02.2026</a:t>
            </a:r>
          </a:p>
        </p:txBody>
      </p:sp>
      <p:sp>
        <p:nvSpPr>
          <p:cNvPr id="7" name="Fußzeilenplatzhalter 3"/>
          <p:cNvSpPr>
            <a:spLocks noGrp="1"/>
          </p:cNvSpPr>
          <p:nvPr>
            <p:ph type="ftr" sz="quarter" idx="13"/>
          </p:nvPr>
        </p:nvSpPr>
        <p:spPr/>
        <p:txBody>
          <a:bodyPr/>
          <a:lstStyle>
            <a:lvl1pPr>
              <a:defRPr/>
            </a:lvl1pPr>
          </a:lstStyle>
          <a:p>
            <a:pPr>
              <a:defRPr/>
            </a:pPr>
            <a:r>
              <a:rPr lang="de-CH"/>
              <a:t>Unfallsprache - Sprachunfall</a:t>
            </a:r>
          </a:p>
        </p:txBody>
      </p:sp>
      <p:sp>
        <p:nvSpPr>
          <p:cNvPr id="8" name="Foliennummernplatzhalter 4"/>
          <p:cNvSpPr>
            <a:spLocks noGrp="1"/>
          </p:cNvSpPr>
          <p:nvPr>
            <p:ph type="sldNum" sz="quarter" idx="14"/>
          </p:nvPr>
        </p:nvSpPr>
        <p:spPr/>
        <p:txBody>
          <a:bodyPr/>
          <a:lstStyle>
            <a:lvl1pPr>
              <a:defRPr/>
            </a:lvl1pPr>
          </a:lstStyle>
          <a:p>
            <a:r>
              <a:rPr lang="de-CH"/>
              <a:t>|  </a:t>
            </a:r>
            <a:fld id="{152E8BA8-8151-4142-B2A1-69AD1FE2FC24}" type="slidenum">
              <a:rPr lang="de-CH" smtClean="0"/>
              <a:pPr/>
              <a:t>‹Nr.›</a:t>
            </a:fld>
            <a:endParaRPr lang="de-CH"/>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Bild mit Überschrif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11188" y="1952625"/>
            <a:ext cx="5905028" cy="424814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endParaRPr lang="en-GB" noProof="0"/>
          </a:p>
        </p:txBody>
      </p:sp>
      <p:sp>
        <p:nvSpPr>
          <p:cNvPr id="4" name="Text Placeholder 3"/>
          <p:cNvSpPr>
            <a:spLocks noGrp="1"/>
          </p:cNvSpPr>
          <p:nvPr>
            <p:ph type="body" sz="half" idx="2"/>
          </p:nvPr>
        </p:nvSpPr>
        <p:spPr>
          <a:xfrm>
            <a:off x="6767513" y="1952625"/>
            <a:ext cx="1981200" cy="4248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noProof="0"/>
              <a:t>Mastertextformat bearbeiten</a:t>
            </a:r>
          </a:p>
        </p:txBody>
      </p:sp>
      <p:sp>
        <p:nvSpPr>
          <p:cNvPr id="7" name="Titel 6"/>
          <p:cNvSpPr>
            <a:spLocks noGrp="1"/>
          </p:cNvSpPr>
          <p:nvPr>
            <p:ph type="title"/>
          </p:nvPr>
        </p:nvSpPr>
        <p:spPr/>
        <p:txBody>
          <a:bodyPr/>
          <a:lstStyle/>
          <a:p>
            <a:r>
              <a:rPr lang="de-DE"/>
              <a:t>Mastertitelformat bearbeiten</a:t>
            </a:r>
            <a:endParaRPr lang="de-CH"/>
          </a:p>
        </p:txBody>
      </p:sp>
      <p:sp>
        <p:nvSpPr>
          <p:cNvPr id="5" name="Date Placeholder 14"/>
          <p:cNvSpPr>
            <a:spLocks noGrp="1"/>
          </p:cNvSpPr>
          <p:nvPr>
            <p:ph type="dt" sz="half" idx="10"/>
          </p:nvPr>
        </p:nvSpPr>
        <p:spPr/>
        <p:txBody>
          <a:bodyPr/>
          <a:lstStyle>
            <a:lvl1pPr>
              <a:defRPr/>
            </a:lvl1pPr>
          </a:lstStyle>
          <a:p>
            <a:pPr>
              <a:defRPr/>
            </a:pPr>
            <a:r>
              <a:rPr lang="de-CH"/>
              <a:t>03.02.2026</a:t>
            </a:r>
          </a:p>
        </p:txBody>
      </p:sp>
      <p:sp>
        <p:nvSpPr>
          <p:cNvPr id="6" name="Fußzeilenplatzhalter 3"/>
          <p:cNvSpPr>
            <a:spLocks noGrp="1"/>
          </p:cNvSpPr>
          <p:nvPr>
            <p:ph type="ftr" sz="quarter" idx="11"/>
          </p:nvPr>
        </p:nvSpPr>
        <p:spPr/>
        <p:txBody>
          <a:bodyPr/>
          <a:lstStyle>
            <a:lvl1pPr>
              <a:defRPr/>
            </a:lvl1pPr>
          </a:lstStyle>
          <a:p>
            <a:pPr>
              <a:defRPr/>
            </a:pPr>
            <a:r>
              <a:rPr lang="de-CH"/>
              <a:t>Unfallsprache - Sprachunfall</a:t>
            </a:r>
          </a:p>
        </p:txBody>
      </p:sp>
      <p:sp>
        <p:nvSpPr>
          <p:cNvPr id="8" name="Foliennummernplatzhalter 4"/>
          <p:cNvSpPr>
            <a:spLocks noGrp="1"/>
          </p:cNvSpPr>
          <p:nvPr>
            <p:ph type="sldNum" sz="quarter" idx="12"/>
          </p:nvPr>
        </p:nvSpPr>
        <p:spPr/>
        <p:txBody>
          <a:bodyPr/>
          <a:lstStyle>
            <a:lvl1pPr>
              <a:defRPr/>
            </a:lvl1pPr>
          </a:lstStyle>
          <a:p>
            <a:r>
              <a:rPr lang="de-CH"/>
              <a:t>|  </a:t>
            </a:r>
            <a:fld id="{117CF081-5D99-40D0-B934-FDC39FD54902}" type="slidenum">
              <a:rPr lang="de-CH" smtClean="0"/>
              <a:pPr/>
              <a:t>‹Nr.›</a:t>
            </a:fld>
            <a:endParaRPr lang="de-CH"/>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cSld name="3_Titel und Inhalt">
    <p:spTree>
      <p:nvGrpSpPr>
        <p:cNvPr id="1" name=""/>
        <p:cNvGrpSpPr/>
        <p:nvPr/>
      </p:nvGrpSpPr>
      <p:grpSpPr>
        <a:xfrm>
          <a:off x="0" y="0"/>
          <a:ext cx="0" cy="0"/>
          <a:chOff x="0" y="0"/>
          <a:chExt cx="0" cy="0"/>
        </a:xfrm>
      </p:grpSpPr>
      <p:sp>
        <p:nvSpPr>
          <p:cNvPr id="18" name="Content Placeholder 17"/>
          <p:cNvSpPr>
            <a:spLocks noGrp="1"/>
          </p:cNvSpPr>
          <p:nvPr>
            <p:ph sz="quarter" idx="10"/>
          </p:nvPr>
        </p:nvSpPr>
        <p:spPr>
          <a:xfrm>
            <a:off x="611189" y="1952625"/>
            <a:ext cx="8137525" cy="42481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Titel 4"/>
          <p:cNvSpPr>
            <a:spLocks noGrp="1"/>
          </p:cNvSpPr>
          <p:nvPr>
            <p:ph type="title"/>
          </p:nvPr>
        </p:nvSpPr>
        <p:spPr/>
        <p:txBody>
          <a:bodyPr/>
          <a:lstStyle/>
          <a:p>
            <a:r>
              <a:rPr lang="de-DE"/>
              <a:t>Mastertitelformat bearbeiten</a:t>
            </a:r>
            <a:endParaRPr lang="de-CH"/>
          </a:p>
        </p:txBody>
      </p:sp>
      <p:sp>
        <p:nvSpPr>
          <p:cNvPr id="4" name="Date Placeholder 14"/>
          <p:cNvSpPr>
            <a:spLocks noGrp="1"/>
          </p:cNvSpPr>
          <p:nvPr>
            <p:ph type="dt" sz="half" idx="11"/>
          </p:nvPr>
        </p:nvSpPr>
        <p:spPr/>
        <p:txBody>
          <a:bodyPr/>
          <a:lstStyle>
            <a:lvl1pPr>
              <a:defRPr/>
            </a:lvl1pPr>
          </a:lstStyle>
          <a:p>
            <a:pPr>
              <a:defRPr/>
            </a:pPr>
            <a:r>
              <a:rPr lang="de-DE"/>
              <a:t>14.10.2025</a:t>
            </a:r>
            <a:endParaRPr lang="de-CH"/>
          </a:p>
        </p:txBody>
      </p:sp>
      <p:sp>
        <p:nvSpPr>
          <p:cNvPr id="6" name="Fußzeilenplatzhalter 3"/>
          <p:cNvSpPr>
            <a:spLocks noGrp="1"/>
          </p:cNvSpPr>
          <p:nvPr>
            <p:ph type="ftr" sz="quarter" idx="12"/>
          </p:nvPr>
        </p:nvSpPr>
        <p:spPr/>
        <p:txBody>
          <a:bodyPr/>
          <a:lstStyle>
            <a:lvl1pPr>
              <a:defRPr/>
            </a:lvl1pPr>
          </a:lstStyle>
          <a:p>
            <a:pPr>
              <a:defRPr/>
            </a:pPr>
            <a:r>
              <a:rPr lang="de-CH"/>
              <a:t>Verkehrssprache - verkehrte Sprache?</a:t>
            </a:r>
          </a:p>
        </p:txBody>
      </p:sp>
      <p:sp>
        <p:nvSpPr>
          <p:cNvPr id="7" name="Foliennummernplatzhalter 4"/>
          <p:cNvSpPr>
            <a:spLocks noGrp="1"/>
          </p:cNvSpPr>
          <p:nvPr>
            <p:ph type="sldNum" sz="quarter" idx="13"/>
          </p:nvPr>
        </p:nvSpPr>
        <p:spPr/>
        <p:txBody>
          <a:bodyPr/>
          <a:lstStyle>
            <a:lvl1pPr>
              <a:defRPr/>
            </a:lvl1pPr>
          </a:lstStyle>
          <a:p>
            <a:r>
              <a:rPr lang="de-CH"/>
              <a:t>|  </a:t>
            </a:r>
            <a:fld id="{B2EE8AD8-D56E-45EB-99E2-2CCF51283985}" type="slidenum">
              <a:rPr lang="de-CH" smtClean="0"/>
              <a:pPr/>
              <a:t>‹Nr.›</a:t>
            </a:fld>
            <a:endParaRPr lang="de-CH"/>
          </a:p>
        </p:txBody>
      </p:sp>
    </p:spTree>
    <p:extLst>
      <p:ext uri="{BB962C8B-B14F-4D97-AF65-F5344CB8AC3E}">
        <p14:creationId xmlns:p14="http://schemas.microsoft.com/office/powerpoint/2010/main" val="3814201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el und Inhalt">
    <p:spTree>
      <p:nvGrpSpPr>
        <p:cNvPr id="1" name=""/>
        <p:cNvGrpSpPr/>
        <p:nvPr/>
      </p:nvGrpSpPr>
      <p:grpSpPr>
        <a:xfrm>
          <a:off x="0" y="0"/>
          <a:ext cx="0" cy="0"/>
          <a:chOff x="0" y="0"/>
          <a:chExt cx="0" cy="0"/>
        </a:xfrm>
      </p:grpSpPr>
      <p:sp>
        <p:nvSpPr>
          <p:cNvPr id="18" name="Content Placeholder 17"/>
          <p:cNvSpPr>
            <a:spLocks noGrp="1"/>
          </p:cNvSpPr>
          <p:nvPr>
            <p:ph sz="quarter" idx="10"/>
          </p:nvPr>
        </p:nvSpPr>
        <p:spPr>
          <a:xfrm>
            <a:off x="611188" y="1952625"/>
            <a:ext cx="8137525" cy="42481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Titel 4"/>
          <p:cNvSpPr>
            <a:spLocks noGrp="1"/>
          </p:cNvSpPr>
          <p:nvPr>
            <p:ph type="title"/>
          </p:nvPr>
        </p:nvSpPr>
        <p:spPr/>
        <p:txBody>
          <a:bodyPr/>
          <a:lstStyle/>
          <a:p>
            <a:r>
              <a:rPr lang="de-DE"/>
              <a:t>Mastertitelformat bearbeiten</a:t>
            </a:r>
            <a:endParaRPr lang="de-CH"/>
          </a:p>
        </p:txBody>
      </p:sp>
      <p:sp>
        <p:nvSpPr>
          <p:cNvPr id="4" name="Date Placeholder 14"/>
          <p:cNvSpPr>
            <a:spLocks noGrp="1"/>
          </p:cNvSpPr>
          <p:nvPr>
            <p:ph type="dt" sz="half" idx="11"/>
          </p:nvPr>
        </p:nvSpPr>
        <p:spPr/>
        <p:txBody>
          <a:bodyPr/>
          <a:lstStyle>
            <a:lvl1pPr>
              <a:defRPr/>
            </a:lvl1pPr>
          </a:lstStyle>
          <a:p>
            <a:pPr>
              <a:defRPr/>
            </a:pPr>
            <a:r>
              <a:rPr lang="de-CH"/>
              <a:t>03.02.2026</a:t>
            </a:r>
          </a:p>
        </p:txBody>
      </p:sp>
      <p:sp>
        <p:nvSpPr>
          <p:cNvPr id="6" name="Fußzeilenplatzhalter 3"/>
          <p:cNvSpPr>
            <a:spLocks noGrp="1"/>
          </p:cNvSpPr>
          <p:nvPr>
            <p:ph type="ftr" sz="quarter" idx="12"/>
          </p:nvPr>
        </p:nvSpPr>
        <p:spPr/>
        <p:txBody>
          <a:bodyPr/>
          <a:lstStyle>
            <a:lvl1pPr>
              <a:defRPr/>
            </a:lvl1pPr>
          </a:lstStyle>
          <a:p>
            <a:pPr>
              <a:defRPr/>
            </a:pPr>
            <a:r>
              <a:rPr lang="de-CH"/>
              <a:t>Unfallsprache - Sprachunfall</a:t>
            </a:r>
          </a:p>
        </p:txBody>
      </p:sp>
      <p:sp>
        <p:nvSpPr>
          <p:cNvPr id="7" name="Foliennummernplatzhalter 4"/>
          <p:cNvSpPr>
            <a:spLocks noGrp="1"/>
          </p:cNvSpPr>
          <p:nvPr>
            <p:ph type="sldNum" sz="quarter" idx="13"/>
          </p:nvPr>
        </p:nvSpPr>
        <p:spPr/>
        <p:txBody>
          <a:bodyPr/>
          <a:lstStyle>
            <a:lvl1pPr>
              <a:defRPr/>
            </a:lvl1pPr>
          </a:lstStyle>
          <a:p>
            <a:r>
              <a:rPr lang="de-CH"/>
              <a:t>|  </a:t>
            </a:r>
            <a:fld id="{B2EE8AD8-D56E-45EB-99E2-2CCF51283985}" type="slidenum">
              <a:rPr lang="de-CH" smtClean="0"/>
              <a:pPr/>
              <a:t>‹Nr.›</a:t>
            </a:fld>
            <a:endParaRPr lang="de-C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Abschnitts-&#10;überschrift">
    <p:spTree>
      <p:nvGrpSpPr>
        <p:cNvPr id="1" name=""/>
        <p:cNvGrpSpPr/>
        <p:nvPr/>
      </p:nvGrpSpPr>
      <p:grpSpPr>
        <a:xfrm>
          <a:off x="0" y="0"/>
          <a:ext cx="0" cy="0"/>
          <a:chOff x="0" y="0"/>
          <a:chExt cx="0" cy="0"/>
        </a:xfrm>
      </p:grpSpPr>
      <p:sp>
        <p:nvSpPr>
          <p:cNvPr id="17" name="Text Placeholder 3"/>
          <p:cNvSpPr>
            <a:spLocks noGrp="1"/>
          </p:cNvSpPr>
          <p:nvPr>
            <p:ph type="body" sz="quarter" idx="13"/>
          </p:nvPr>
        </p:nvSpPr>
        <p:spPr>
          <a:xfrm>
            <a:off x="611188" y="1952625"/>
            <a:ext cx="8137525" cy="4248150"/>
          </a:xfrm>
        </p:spPr>
        <p:txBody>
          <a:bodyPr/>
          <a:lstStyle>
            <a:lvl1pPr>
              <a:defRPr sz="2400" b="1">
                <a:solidFill>
                  <a:schemeClr val="accent3"/>
                </a:solidFill>
                <a:latin typeface="+mj-lt"/>
              </a:defRPr>
            </a:lvl1pPr>
            <a:lvl2pPr marL="0" indent="0">
              <a:buNone/>
              <a:defRPr/>
            </a:lvl2pPr>
          </a:lstStyle>
          <a:p>
            <a:pPr lvl="0"/>
            <a:r>
              <a:rPr lang="de-DE" noProof="0"/>
              <a:t>Mastertextformat bearbeiten</a:t>
            </a:r>
          </a:p>
          <a:p>
            <a:pPr lvl="1"/>
            <a:r>
              <a:rPr lang="de-DE" noProof="0"/>
              <a:t>Zweite Ebene</a:t>
            </a:r>
          </a:p>
        </p:txBody>
      </p:sp>
      <p:sp>
        <p:nvSpPr>
          <p:cNvPr id="3" name="Date Placeholder 14"/>
          <p:cNvSpPr>
            <a:spLocks noGrp="1"/>
          </p:cNvSpPr>
          <p:nvPr>
            <p:ph type="dt" sz="half" idx="14"/>
          </p:nvPr>
        </p:nvSpPr>
        <p:spPr/>
        <p:txBody>
          <a:bodyPr/>
          <a:lstStyle>
            <a:lvl1pPr>
              <a:defRPr/>
            </a:lvl1pPr>
          </a:lstStyle>
          <a:p>
            <a:pPr>
              <a:defRPr/>
            </a:pPr>
            <a:r>
              <a:rPr lang="de-CH"/>
              <a:t>03.02.2026</a:t>
            </a:r>
          </a:p>
        </p:txBody>
      </p:sp>
      <p:sp>
        <p:nvSpPr>
          <p:cNvPr id="4" name="Fußzeilenplatzhalter 3"/>
          <p:cNvSpPr>
            <a:spLocks noGrp="1"/>
          </p:cNvSpPr>
          <p:nvPr>
            <p:ph type="ftr" sz="quarter" idx="15"/>
          </p:nvPr>
        </p:nvSpPr>
        <p:spPr/>
        <p:txBody>
          <a:bodyPr/>
          <a:lstStyle>
            <a:lvl1pPr>
              <a:defRPr/>
            </a:lvl1pPr>
          </a:lstStyle>
          <a:p>
            <a:pPr>
              <a:defRPr/>
            </a:pPr>
            <a:r>
              <a:rPr lang="de-CH"/>
              <a:t>Unfallsprache - Sprachunfall</a:t>
            </a:r>
          </a:p>
        </p:txBody>
      </p:sp>
      <p:sp>
        <p:nvSpPr>
          <p:cNvPr id="5" name="Foliennummernplatzhalter 4"/>
          <p:cNvSpPr>
            <a:spLocks noGrp="1"/>
          </p:cNvSpPr>
          <p:nvPr>
            <p:ph type="sldNum" sz="quarter" idx="16"/>
          </p:nvPr>
        </p:nvSpPr>
        <p:spPr/>
        <p:txBody>
          <a:bodyPr/>
          <a:lstStyle>
            <a:lvl1pPr>
              <a:defRPr/>
            </a:lvl1pPr>
          </a:lstStyle>
          <a:p>
            <a:r>
              <a:rPr lang="de-CH"/>
              <a:t>|  </a:t>
            </a:r>
            <a:fld id="{C7CB2E82-F11E-4855-AC72-F07F0C7AB2B5}" type="slidenum">
              <a:rPr lang="de-CH" smtClean="0"/>
              <a:pPr/>
              <a:t>‹Nr.›</a:t>
            </a:fld>
            <a:endParaRPr lang="de-C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Zwei Inhal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1189" y="1952626"/>
            <a:ext cx="3960812" cy="4248150"/>
          </a:xfrm>
        </p:spPr>
        <p:txBody>
          <a:bodyPr>
            <a:normAutofit/>
          </a:bodyPr>
          <a:lstStyle>
            <a:lvl1pPr>
              <a:defRPr sz="1600"/>
            </a:lvl1pPr>
            <a:lvl2pPr>
              <a:defRPr sz="1600"/>
            </a:lvl2pPr>
            <a:lvl3pPr marL="342000">
              <a:defRPr sz="1200"/>
            </a:lvl3pPr>
            <a:lvl4pPr marL="684000">
              <a:defRPr sz="1200"/>
            </a:lvl4pPr>
            <a:lvl5pPr marL="684000">
              <a:defRPr sz="1000"/>
            </a:lvl5pPr>
            <a:lvl6pPr>
              <a:defRPr sz="1800"/>
            </a:lvl6pPr>
            <a:lvl7pPr>
              <a:defRPr sz="1800"/>
            </a:lvl7pPr>
            <a:lvl8pPr>
              <a:defRPr sz="1800"/>
            </a:lvl8pPr>
            <a:lvl9pPr>
              <a:defRPr sz="1800"/>
            </a:lvl9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4" name="Content Placeholder 3"/>
          <p:cNvSpPr>
            <a:spLocks noGrp="1"/>
          </p:cNvSpPr>
          <p:nvPr>
            <p:ph sz="half" idx="2"/>
          </p:nvPr>
        </p:nvSpPr>
        <p:spPr>
          <a:xfrm>
            <a:off x="4787900" y="1952626"/>
            <a:ext cx="3960813" cy="4248150"/>
          </a:xfrm>
        </p:spPr>
        <p:txBody>
          <a:bodyPr>
            <a:normAutofit/>
          </a:bodyPr>
          <a:lstStyle>
            <a:lvl1pPr>
              <a:defRPr sz="1600"/>
            </a:lvl1pPr>
            <a:lvl2pPr>
              <a:defRPr sz="1600"/>
            </a:lvl2pPr>
            <a:lvl3pPr marL="342000">
              <a:defRPr sz="1200"/>
            </a:lvl3pPr>
            <a:lvl4pPr marL="684000">
              <a:defRPr sz="1200"/>
            </a:lvl4pPr>
            <a:lvl5pPr marL="684000">
              <a:defRPr sz="1000"/>
            </a:lvl5pPr>
            <a:lvl6pPr>
              <a:defRPr sz="1800"/>
            </a:lvl6pPr>
            <a:lvl7pPr>
              <a:defRPr sz="1800"/>
            </a:lvl7pPr>
            <a:lvl8pPr>
              <a:defRPr sz="1800"/>
            </a:lvl8pPr>
            <a:lvl9pPr>
              <a:defRPr sz="1800"/>
            </a:lvl9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7" name="Titel 6"/>
          <p:cNvSpPr>
            <a:spLocks noGrp="1"/>
          </p:cNvSpPr>
          <p:nvPr>
            <p:ph type="title"/>
          </p:nvPr>
        </p:nvSpPr>
        <p:spPr/>
        <p:txBody>
          <a:bodyPr/>
          <a:lstStyle/>
          <a:p>
            <a:r>
              <a:rPr lang="de-DE"/>
              <a:t>Mastertitelformat bearbeiten</a:t>
            </a:r>
            <a:endParaRPr lang="de-CH"/>
          </a:p>
        </p:txBody>
      </p:sp>
      <p:sp>
        <p:nvSpPr>
          <p:cNvPr id="5" name="Date Placeholder 14"/>
          <p:cNvSpPr>
            <a:spLocks noGrp="1"/>
          </p:cNvSpPr>
          <p:nvPr>
            <p:ph type="dt" sz="half" idx="10"/>
          </p:nvPr>
        </p:nvSpPr>
        <p:spPr/>
        <p:txBody>
          <a:bodyPr/>
          <a:lstStyle>
            <a:lvl1pPr>
              <a:defRPr/>
            </a:lvl1pPr>
          </a:lstStyle>
          <a:p>
            <a:pPr>
              <a:defRPr/>
            </a:pPr>
            <a:r>
              <a:rPr lang="de-CH"/>
              <a:t>03.02.2026</a:t>
            </a:r>
          </a:p>
        </p:txBody>
      </p:sp>
      <p:sp>
        <p:nvSpPr>
          <p:cNvPr id="6" name="Fußzeilenplatzhalter 3"/>
          <p:cNvSpPr>
            <a:spLocks noGrp="1"/>
          </p:cNvSpPr>
          <p:nvPr>
            <p:ph type="ftr" sz="quarter" idx="11"/>
          </p:nvPr>
        </p:nvSpPr>
        <p:spPr/>
        <p:txBody>
          <a:bodyPr/>
          <a:lstStyle>
            <a:lvl1pPr>
              <a:defRPr/>
            </a:lvl1pPr>
          </a:lstStyle>
          <a:p>
            <a:pPr>
              <a:defRPr/>
            </a:pPr>
            <a:r>
              <a:rPr lang="de-CH"/>
              <a:t>Unfallsprache - Sprachunfall</a:t>
            </a:r>
          </a:p>
        </p:txBody>
      </p:sp>
      <p:sp>
        <p:nvSpPr>
          <p:cNvPr id="8" name="Foliennummernplatzhalter 4"/>
          <p:cNvSpPr>
            <a:spLocks noGrp="1"/>
          </p:cNvSpPr>
          <p:nvPr>
            <p:ph type="sldNum" sz="quarter" idx="12"/>
          </p:nvPr>
        </p:nvSpPr>
        <p:spPr/>
        <p:txBody>
          <a:bodyPr/>
          <a:lstStyle>
            <a:lvl1pPr>
              <a:defRPr/>
            </a:lvl1pPr>
          </a:lstStyle>
          <a:p>
            <a:r>
              <a:rPr lang="de-CH"/>
              <a:t>|  </a:t>
            </a:r>
            <a:fld id="{320700ED-8522-4F83-9875-936FD71D3847}" type="slidenum">
              <a:rPr lang="de-CH" smtClean="0"/>
              <a:pPr/>
              <a:t>‹Nr.›</a:t>
            </a:fld>
            <a:endParaRPr lang="de-C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Vergleich">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1188" y="1952836"/>
            <a:ext cx="3960812" cy="539948"/>
          </a:xfrm>
        </p:spPr>
        <p:txBody>
          <a:bodyPr anchor="b">
            <a:normAutofit/>
          </a:bodyPr>
          <a:lstStyle>
            <a:lvl1pPr marL="0" indent="0">
              <a:spcAft>
                <a:spcPts val="0"/>
              </a:spcAft>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a:t>Mastertextformat bearbeiten</a:t>
            </a:r>
          </a:p>
        </p:txBody>
      </p:sp>
      <p:sp>
        <p:nvSpPr>
          <p:cNvPr id="5" name="Text Placeholder 4"/>
          <p:cNvSpPr>
            <a:spLocks noGrp="1"/>
          </p:cNvSpPr>
          <p:nvPr>
            <p:ph type="body" sz="quarter" idx="3"/>
          </p:nvPr>
        </p:nvSpPr>
        <p:spPr>
          <a:xfrm>
            <a:off x="4788023" y="1952836"/>
            <a:ext cx="3960689" cy="575952"/>
          </a:xfrm>
        </p:spPr>
        <p:txBody>
          <a:bodyPr anchor="b">
            <a:normAutofit/>
          </a:bodyPr>
          <a:lstStyle>
            <a:lvl1pPr marL="0" indent="0">
              <a:spcAft>
                <a:spcPts val="0"/>
              </a:spcAft>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a:t>Mastertextformat bearbeiten</a:t>
            </a:r>
          </a:p>
        </p:txBody>
      </p:sp>
      <p:sp>
        <p:nvSpPr>
          <p:cNvPr id="13" name="Title 12"/>
          <p:cNvSpPr>
            <a:spLocks noGrp="1"/>
          </p:cNvSpPr>
          <p:nvPr>
            <p:ph type="title"/>
          </p:nvPr>
        </p:nvSpPr>
        <p:spPr/>
        <p:txBody>
          <a:bodyPr/>
          <a:lstStyle/>
          <a:p>
            <a:r>
              <a:rPr lang="de-DE" noProof="0"/>
              <a:t>Mastertitelformat bearbeiten</a:t>
            </a:r>
            <a:endParaRPr lang="en-GB" noProof="0"/>
          </a:p>
        </p:txBody>
      </p:sp>
      <p:sp>
        <p:nvSpPr>
          <p:cNvPr id="14" name="Content Placeholder 2"/>
          <p:cNvSpPr>
            <a:spLocks noGrp="1"/>
          </p:cNvSpPr>
          <p:nvPr>
            <p:ph sz="half" idx="13"/>
          </p:nvPr>
        </p:nvSpPr>
        <p:spPr>
          <a:xfrm>
            <a:off x="611188" y="2600536"/>
            <a:ext cx="3960812" cy="3600239"/>
          </a:xfrm>
        </p:spPr>
        <p:txBody>
          <a:bodyPr>
            <a:normAutofit/>
          </a:bodyPr>
          <a:lstStyle>
            <a:lvl1pPr>
              <a:defRPr sz="1800"/>
            </a:lvl1pPr>
            <a:lvl2pPr>
              <a:defRPr sz="1800"/>
            </a:lvl2pPr>
            <a:lvl3pPr>
              <a:defRPr sz="1400"/>
            </a:lvl3pPr>
            <a:lvl4pPr>
              <a:defRPr sz="1400"/>
            </a:lvl4pPr>
            <a:lvl5pPr>
              <a:defRPr sz="1100"/>
            </a:lvl5pPr>
            <a:lvl6pPr>
              <a:defRPr sz="1800"/>
            </a:lvl6pPr>
            <a:lvl7pPr>
              <a:defRPr sz="1800"/>
            </a:lvl7pPr>
            <a:lvl8pPr>
              <a:defRPr sz="1800"/>
            </a:lvl8pPr>
            <a:lvl9pPr>
              <a:defRPr sz="1800"/>
            </a:lvl9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15" name="Content Placeholder 3"/>
          <p:cNvSpPr>
            <a:spLocks noGrp="1"/>
          </p:cNvSpPr>
          <p:nvPr>
            <p:ph sz="half" idx="2"/>
          </p:nvPr>
        </p:nvSpPr>
        <p:spPr>
          <a:xfrm>
            <a:off x="4787900" y="2600536"/>
            <a:ext cx="3960813" cy="3600239"/>
          </a:xfrm>
        </p:spPr>
        <p:txBody>
          <a:bodyPr>
            <a:normAutofit/>
          </a:bodyPr>
          <a:lstStyle>
            <a:lvl1pPr>
              <a:defRPr sz="1800"/>
            </a:lvl1pPr>
            <a:lvl2pPr>
              <a:defRPr sz="1800"/>
            </a:lvl2pPr>
            <a:lvl3pPr>
              <a:defRPr sz="1400"/>
            </a:lvl3pPr>
            <a:lvl4pPr>
              <a:defRPr sz="1200"/>
            </a:lvl4pPr>
            <a:lvl5pPr>
              <a:defRPr sz="1000"/>
            </a:lvl5pPr>
            <a:lvl6pPr>
              <a:defRPr sz="1800"/>
            </a:lvl6pPr>
            <a:lvl7pPr>
              <a:defRPr sz="1800"/>
            </a:lvl7pPr>
            <a:lvl8pPr>
              <a:defRPr sz="1800"/>
            </a:lvl8pPr>
            <a:lvl9pPr>
              <a:defRPr sz="1800"/>
            </a:lvl9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7" name="Date Placeholder 14"/>
          <p:cNvSpPr>
            <a:spLocks noGrp="1"/>
          </p:cNvSpPr>
          <p:nvPr>
            <p:ph type="dt" sz="half" idx="14"/>
          </p:nvPr>
        </p:nvSpPr>
        <p:spPr/>
        <p:txBody>
          <a:bodyPr/>
          <a:lstStyle>
            <a:lvl1pPr>
              <a:defRPr/>
            </a:lvl1pPr>
          </a:lstStyle>
          <a:p>
            <a:pPr>
              <a:defRPr/>
            </a:pPr>
            <a:r>
              <a:rPr lang="de-CH"/>
              <a:t>03.02.2026</a:t>
            </a:r>
          </a:p>
        </p:txBody>
      </p:sp>
      <p:sp>
        <p:nvSpPr>
          <p:cNvPr id="8" name="Fußzeilenplatzhalter 3"/>
          <p:cNvSpPr>
            <a:spLocks noGrp="1"/>
          </p:cNvSpPr>
          <p:nvPr>
            <p:ph type="ftr" sz="quarter" idx="15"/>
          </p:nvPr>
        </p:nvSpPr>
        <p:spPr/>
        <p:txBody>
          <a:bodyPr/>
          <a:lstStyle>
            <a:lvl1pPr>
              <a:defRPr/>
            </a:lvl1pPr>
          </a:lstStyle>
          <a:p>
            <a:pPr>
              <a:defRPr/>
            </a:pPr>
            <a:r>
              <a:rPr lang="de-CH"/>
              <a:t>Unfallsprache - Sprachunfall</a:t>
            </a:r>
          </a:p>
        </p:txBody>
      </p:sp>
      <p:sp>
        <p:nvSpPr>
          <p:cNvPr id="9" name="Foliennummernplatzhalter 4"/>
          <p:cNvSpPr>
            <a:spLocks noGrp="1"/>
          </p:cNvSpPr>
          <p:nvPr>
            <p:ph type="sldNum" sz="quarter" idx="16"/>
          </p:nvPr>
        </p:nvSpPr>
        <p:spPr/>
        <p:txBody>
          <a:bodyPr/>
          <a:lstStyle>
            <a:lvl1pPr>
              <a:defRPr/>
            </a:lvl1pPr>
          </a:lstStyle>
          <a:p>
            <a:r>
              <a:rPr lang="de-CH"/>
              <a:t>|  </a:t>
            </a:r>
            <a:fld id="{04998BFA-F944-4C11-82FD-50A57D8496B6}" type="slidenum">
              <a:rPr lang="de-CH" smtClean="0"/>
              <a:pPr/>
              <a:t>‹Nr.›</a:t>
            </a:fld>
            <a:endParaRPr lang="de-C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Nur Titel">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a:t>Mastertitelformat bearbeiten</a:t>
            </a:r>
            <a:endParaRPr lang="de-CH"/>
          </a:p>
        </p:txBody>
      </p:sp>
      <p:sp>
        <p:nvSpPr>
          <p:cNvPr id="3" name="Date Placeholder 14"/>
          <p:cNvSpPr>
            <a:spLocks noGrp="1"/>
          </p:cNvSpPr>
          <p:nvPr>
            <p:ph type="dt" sz="half" idx="10"/>
          </p:nvPr>
        </p:nvSpPr>
        <p:spPr/>
        <p:txBody>
          <a:bodyPr/>
          <a:lstStyle>
            <a:lvl1pPr>
              <a:defRPr/>
            </a:lvl1pPr>
          </a:lstStyle>
          <a:p>
            <a:pPr>
              <a:defRPr/>
            </a:pPr>
            <a:r>
              <a:rPr lang="de-CH"/>
              <a:t>03.02.2026</a:t>
            </a:r>
          </a:p>
        </p:txBody>
      </p:sp>
      <p:sp>
        <p:nvSpPr>
          <p:cNvPr id="4" name="Fußzeilenplatzhalter 3"/>
          <p:cNvSpPr>
            <a:spLocks noGrp="1"/>
          </p:cNvSpPr>
          <p:nvPr>
            <p:ph type="ftr" sz="quarter" idx="11"/>
          </p:nvPr>
        </p:nvSpPr>
        <p:spPr/>
        <p:txBody>
          <a:bodyPr/>
          <a:lstStyle>
            <a:lvl1pPr>
              <a:defRPr/>
            </a:lvl1pPr>
          </a:lstStyle>
          <a:p>
            <a:pPr>
              <a:defRPr/>
            </a:pPr>
            <a:r>
              <a:rPr lang="de-CH"/>
              <a:t>Unfallsprache - Sprachunfall</a:t>
            </a:r>
          </a:p>
        </p:txBody>
      </p:sp>
      <p:sp>
        <p:nvSpPr>
          <p:cNvPr id="6" name="Foliennummernplatzhalter 4"/>
          <p:cNvSpPr>
            <a:spLocks noGrp="1"/>
          </p:cNvSpPr>
          <p:nvPr>
            <p:ph type="sldNum" sz="quarter" idx="12"/>
          </p:nvPr>
        </p:nvSpPr>
        <p:spPr/>
        <p:txBody>
          <a:bodyPr/>
          <a:lstStyle>
            <a:lvl1pPr>
              <a:defRPr/>
            </a:lvl1pPr>
          </a:lstStyle>
          <a:p>
            <a:r>
              <a:rPr lang="de-CH"/>
              <a:t>|  </a:t>
            </a:r>
            <a:fld id="{EB789760-4F5F-4C5B-8FB9-8ECAB07A30C7}" type="slidenum">
              <a:rPr lang="de-CH" smtClean="0"/>
              <a:pPr/>
              <a:t>‹Nr.›</a:t>
            </a:fld>
            <a:endParaRPr lang="de-C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e Placeholder 14"/>
          <p:cNvSpPr>
            <a:spLocks noGrp="1"/>
          </p:cNvSpPr>
          <p:nvPr>
            <p:ph type="dt" sz="half" idx="10"/>
          </p:nvPr>
        </p:nvSpPr>
        <p:spPr/>
        <p:txBody>
          <a:bodyPr/>
          <a:lstStyle>
            <a:lvl1pPr>
              <a:defRPr/>
            </a:lvl1pPr>
          </a:lstStyle>
          <a:p>
            <a:pPr>
              <a:defRPr/>
            </a:pPr>
            <a:r>
              <a:rPr lang="de-CH"/>
              <a:t>03.02.2026</a:t>
            </a:r>
          </a:p>
        </p:txBody>
      </p:sp>
      <p:sp>
        <p:nvSpPr>
          <p:cNvPr id="3" name="Fußzeilenplatzhalter 3"/>
          <p:cNvSpPr>
            <a:spLocks noGrp="1"/>
          </p:cNvSpPr>
          <p:nvPr>
            <p:ph type="ftr" sz="quarter" idx="11"/>
          </p:nvPr>
        </p:nvSpPr>
        <p:spPr/>
        <p:txBody>
          <a:bodyPr/>
          <a:lstStyle>
            <a:lvl1pPr>
              <a:defRPr/>
            </a:lvl1pPr>
          </a:lstStyle>
          <a:p>
            <a:pPr>
              <a:defRPr/>
            </a:pPr>
            <a:r>
              <a:rPr lang="de-CH"/>
              <a:t>Unfallsprache - Sprachunfall</a:t>
            </a:r>
          </a:p>
        </p:txBody>
      </p:sp>
      <p:sp>
        <p:nvSpPr>
          <p:cNvPr id="4" name="Foliennummernplatzhalter 4"/>
          <p:cNvSpPr>
            <a:spLocks noGrp="1"/>
          </p:cNvSpPr>
          <p:nvPr>
            <p:ph type="sldNum" sz="quarter" idx="12"/>
          </p:nvPr>
        </p:nvSpPr>
        <p:spPr/>
        <p:txBody>
          <a:bodyPr/>
          <a:lstStyle>
            <a:lvl1pPr>
              <a:defRPr/>
            </a:lvl1pPr>
          </a:lstStyle>
          <a:p>
            <a:r>
              <a:rPr lang="de-CH"/>
              <a:t>|  </a:t>
            </a:r>
            <a:fld id="{B5708697-7FF4-4C70-ADC8-CD4CF742565F}" type="slidenum">
              <a:rPr lang="de-CH" smtClean="0"/>
              <a:pPr/>
              <a:t>‹Nr.›</a:t>
            </a:fld>
            <a:endParaRPr lang="de-C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Inhalt mit Überschrift">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11188" y="1952625"/>
            <a:ext cx="2124075" cy="4248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noProof="0"/>
              <a:t>Mastertextformat bearbeiten</a:t>
            </a:r>
          </a:p>
        </p:txBody>
      </p:sp>
      <p:sp>
        <p:nvSpPr>
          <p:cNvPr id="14" name="Content Placeholder 13"/>
          <p:cNvSpPr>
            <a:spLocks noGrp="1"/>
          </p:cNvSpPr>
          <p:nvPr>
            <p:ph sz="quarter" idx="11"/>
          </p:nvPr>
        </p:nvSpPr>
        <p:spPr>
          <a:xfrm>
            <a:off x="2987675" y="1952625"/>
            <a:ext cx="5761038" cy="4248150"/>
          </a:xfr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6" name="Titel 5"/>
          <p:cNvSpPr>
            <a:spLocks noGrp="1"/>
          </p:cNvSpPr>
          <p:nvPr>
            <p:ph type="title"/>
          </p:nvPr>
        </p:nvSpPr>
        <p:spPr/>
        <p:txBody>
          <a:bodyPr/>
          <a:lstStyle/>
          <a:p>
            <a:r>
              <a:rPr lang="de-DE"/>
              <a:t>Mastertitelformat bearbeiten</a:t>
            </a:r>
            <a:endParaRPr lang="de-CH"/>
          </a:p>
        </p:txBody>
      </p:sp>
      <p:sp>
        <p:nvSpPr>
          <p:cNvPr id="5" name="Date Placeholder 14"/>
          <p:cNvSpPr>
            <a:spLocks noGrp="1"/>
          </p:cNvSpPr>
          <p:nvPr>
            <p:ph type="dt" sz="half" idx="12"/>
          </p:nvPr>
        </p:nvSpPr>
        <p:spPr/>
        <p:txBody>
          <a:bodyPr/>
          <a:lstStyle>
            <a:lvl1pPr>
              <a:defRPr/>
            </a:lvl1pPr>
          </a:lstStyle>
          <a:p>
            <a:pPr>
              <a:defRPr/>
            </a:pPr>
            <a:r>
              <a:rPr lang="de-CH"/>
              <a:t>03.02.2026</a:t>
            </a:r>
          </a:p>
        </p:txBody>
      </p:sp>
      <p:sp>
        <p:nvSpPr>
          <p:cNvPr id="7" name="Fußzeilenplatzhalter 3"/>
          <p:cNvSpPr>
            <a:spLocks noGrp="1"/>
          </p:cNvSpPr>
          <p:nvPr>
            <p:ph type="ftr" sz="quarter" idx="13"/>
          </p:nvPr>
        </p:nvSpPr>
        <p:spPr/>
        <p:txBody>
          <a:bodyPr/>
          <a:lstStyle>
            <a:lvl1pPr>
              <a:defRPr/>
            </a:lvl1pPr>
          </a:lstStyle>
          <a:p>
            <a:pPr>
              <a:defRPr/>
            </a:pPr>
            <a:r>
              <a:rPr lang="de-CH"/>
              <a:t>Unfallsprache - Sprachunfall</a:t>
            </a:r>
          </a:p>
        </p:txBody>
      </p:sp>
      <p:sp>
        <p:nvSpPr>
          <p:cNvPr id="8" name="Foliennummernplatzhalter 4"/>
          <p:cNvSpPr>
            <a:spLocks noGrp="1"/>
          </p:cNvSpPr>
          <p:nvPr>
            <p:ph type="sldNum" sz="quarter" idx="14"/>
          </p:nvPr>
        </p:nvSpPr>
        <p:spPr/>
        <p:txBody>
          <a:bodyPr/>
          <a:lstStyle>
            <a:lvl1pPr>
              <a:defRPr/>
            </a:lvl1pPr>
          </a:lstStyle>
          <a:p>
            <a:r>
              <a:rPr lang="de-CH"/>
              <a:t>|  </a:t>
            </a:r>
            <a:fld id="{A4208D30-662C-4092-B077-A3393C60C469}" type="slidenum">
              <a:rPr lang="de-CH" smtClean="0"/>
              <a:pPr/>
              <a:t>‹Nr.›</a:t>
            </a:fld>
            <a:endParaRPr lang="de-C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ild mit Überschrif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11188" y="1952625"/>
            <a:ext cx="5905028" cy="424814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endParaRPr lang="en-GB" noProof="0"/>
          </a:p>
        </p:txBody>
      </p:sp>
      <p:sp>
        <p:nvSpPr>
          <p:cNvPr id="4" name="Text Placeholder 3"/>
          <p:cNvSpPr>
            <a:spLocks noGrp="1"/>
          </p:cNvSpPr>
          <p:nvPr>
            <p:ph type="body" sz="half" idx="2"/>
          </p:nvPr>
        </p:nvSpPr>
        <p:spPr>
          <a:xfrm>
            <a:off x="6767513" y="1952625"/>
            <a:ext cx="1981200" cy="4248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noProof="0"/>
              <a:t>Mastertextformat bearbeiten</a:t>
            </a:r>
          </a:p>
        </p:txBody>
      </p:sp>
      <p:sp>
        <p:nvSpPr>
          <p:cNvPr id="7" name="Titel 6"/>
          <p:cNvSpPr>
            <a:spLocks noGrp="1"/>
          </p:cNvSpPr>
          <p:nvPr>
            <p:ph type="title"/>
          </p:nvPr>
        </p:nvSpPr>
        <p:spPr/>
        <p:txBody>
          <a:bodyPr/>
          <a:lstStyle/>
          <a:p>
            <a:r>
              <a:rPr lang="de-DE"/>
              <a:t>Mastertitelformat bearbeiten</a:t>
            </a:r>
            <a:endParaRPr lang="de-CH"/>
          </a:p>
        </p:txBody>
      </p:sp>
      <p:sp>
        <p:nvSpPr>
          <p:cNvPr id="5" name="Date Placeholder 14"/>
          <p:cNvSpPr>
            <a:spLocks noGrp="1"/>
          </p:cNvSpPr>
          <p:nvPr>
            <p:ph type="dt" sz="half" idx="10"/>
          </p:nvPr>
        </p:nvSpPr>
        <p:spPr/>
        <p:txBody>
          <a:bodyPr/>
          <a:lstStyle>
            <a:lvl1pPr>
              <a:defRPr/>
            </a:lvl1pPr>
          </a:lstStyle>
          <a:p>
            <a:pPr>
              <a:defRPr/>
            </a:pPr>
            <a:r>
              <a:rPr lang="de-CH"/>
              <a:t>03.02.2026</a:t>
            </a:r>
          </a:p>
        </p:txBody>
      </p:sp>
      <p:sp>
        <p:nvSpPr>
          <p:cNvPr id="6" name="Fußzeilenplatzhalter 3"/>
          <p:cNvSpPr>
            <a:spLocks noGrp="1"/>
          </p:cNvSpPr>
          <p:nvPr>
            <p:ph type="ftr" sz="quarter" idx="11"/>
          </p:nvPr>
        </p:nvSpPr>
        <p:spPr/>
        <p:txBody>
          <a:bodyPr/>
          <a:lstStyle>
            <a:lvl1pPr>
              <a:defRPr/>
            </a:lvl1pPr>
          </a:lstStyle>
          <a:p>
            <a:pPr>
              <a:defRPr/>
            </a:pPr>
            <a:r>
              <a:rPr lang="de-CH"/>
              <a:t>Unfallsprache - Sprachunfall</a:t>
            </a:r>
          </a:p>
        </p:txBody>
      </p:sp>
      <p:sp>
        <p:nvSpPr>
          <p:cNvPr id="8" name="Foliennummernplatzhalter 4"/>
          <p:cNvSpPr>
            <a:spLocks noGrp="1"/>
          </p:cNvSpPr>
          <p:nvPr>
            <p:ph type="sldNum" sz="quarter" idx="12"/>
          </p:nvPr>
        </p:nvSpPr>
        <p:spPr/>
        <p:txBody>
          <a:bodyPr/>
          <a:lstStyle>
            <a:lvl1pPr>
              <a:defRPr/>
            </a:lvl1pPr>
          </a:lstStyle>
          <a:p>
            <a:r>
              <a:rPr lang="de-CH"/>
              <a:t>|  </a:t>
            </a:r>
            <a:fld id="{049A1766-3318-43F6-A5F2-FA85545A6A90}" type="slidenum">
              <a:rPr lang="de-CH" smtClean="0"/>
              <a:pPr/>
              <a:t>‹Nr.›</a:t>
            </a:fld>
            <a:endParaRPr lang="de-C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11188" y="1341438"/>
            <a:ext cx="8137525" cy="3698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CH"/>
              <a:t>Titelmasterformat durch Klicken bearbeiten</a:t>
            </a:r>
          </a:p>
        </p:txBody>
      </p:sp>
      <p:sp>
        <p:nvSpPr>
          <p:cNvPr id="1027" name="Text Placeholder 2"/>
          <p:cNvSpPr>
            <a:spLocks noGrp="1"/>
          </p:cNvSpPr>
          <p:nvPr>
            <p:ph type="body" idx="1"/>
          </p:nvPr>
        </p:nvSpPr>
        <p:spPr bwMode="auto">
          <a:xfrm>
            <a:off x="611188" y="1954213"/>
            <a:ext cx="8137525" cy="42465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CH"/>
              <a:t>Textmasterformat bearbeiten</a:t>
            </a:r>
          </a:p>
          <a:p>
            <a:pPr lvl="1"/>
            <a:r>
              <a:rPr lang="de-CH"/>
              <a:t>Zweite Ebene</a:t>
            </a:r>
          </a:p>
          <a:p>
            <a:pPr lvl="2"/>
            <a:r>
              <a:rPr lang="de-CH"/>
              <a:t>Dritte Ebene</a:t>
            </a:r>
          </a:p>
          <a:p>
            <a:pPr lvl="3"/>
            <a:r>
              <a:rPr lang="de-CH"/>
              <a:t>Vierte Ebene</a:t>
            </a:r>
          </a:p>
          <a:p>
            <a:pPr lvl="4"/>
            <a:r>
              <a:rPr lang="de-CH"/>
              <a:t>Fünfte Ebene</a:t>
            </a:r>
          </a:p>
        </p:txBody>
      </p:sp>
      <p:sp>
        <p:nvSpPr>
          <p:cNvPr id="15" name="Date Placeholder 14"/>
          <p:cNvSpPr>
            <a:spLocks noGrp="1"/>
          </p:cNvSpPr>
          <p:nvPr>
            <p:ph type="dt" sz="half" idx="2"/>
          </p:nvPr>
        </p:nvSpPr>
        <p:spPr>
          <a:xfrm>
            <a:off x="609600" y="6489700"/>
            <a:ext cx="1982788" cy="366713"/>
          </a:xfrm>
          <a:prstGeom prst="rect">
            <a:avLst/>
          </a:prstGeom>
        </p:spPr>
        <p:txBody>
          <a:bodyPr vert="horz" lIns="0" tIns="28800" rIns="0" bIns="0" rtlCol="0" anchor="t" anchorCtr="0"/>
          <a:lstStyle>
            <a:lvl1pPr algn="l" fontAlgn="auto">
              <a:spcBef>
                <a:spcPts val="0"/>
              </a:spcBef>
              <a:spcAft>
                <a:spcPts val="0"/>
              </a:spcAft>
              <a:defRPr sz="1200" smtClean="0">
                <a:solidFill>
                  <a:schemeClr val="tx2"/>
                </a:solidFill>
                <a:latin typeface="+mn-lt"/>
              </a:defRPr>
            </a:lvl1pPr>
          </a:lstStyle>
          <a:p>
            <a:pPr>
              <a:defRPr/>
            </a:pPr>
            <a:r>
              <a:rPr lang="de-CH"/>
              <a:t>03.02.2026</a:t>
            </a:r>
          </a:p>
        </p:txBody>
      </p:sp>
      <p:pic>
        <p:nvPicPr>
          <p:cNvPr id="1029" name="Grafik 17"/>
          <p:cNvPicPr>
            <a:picLocks noChangeAspect="1"/>
          </p:cNvPicPr>
          <p:nvPr/>
        </p:nvPicPr>
        <p:blipFill>
          <a:blip r:embed="rId17"/>
          <a:srcRect/>
          <a:stretch>
            <a:fillRect/>
          </a:stretch>
        </p:blipFill>
        <p:spPr bwMode="auto">
          <a:xfrm>
            <a:off x="179388" y="187325"/>
            <a:ext cx="339725" cy="630238"/>
          </a:xfrm>
          <a:prstGeom prst="rect">
            <a:avLst/>
          </a:prstGeom>
          <a:noFill/>
          <a:ln w="9525">
            <a:noFill/>
            <a:miter lim="800000"/>
            <a:headEnd/>
            <a:tailEnd/>
          </a:ln>
        </p:spPr>
      </p:pic>
      <p:sp>
        <p:nvSpPr>
          <p:cNvPr id="21" name="Textfeld 20"/>
          <p:cNvSpPr txBox="1"/>
          <p:nvPr/>
        </p:nvSpPr>
        <p:spPr>
          <a:xfrm>
            <a:off x="611188" y="549275"/>
            <a:ext cx="4032250" cy="171450"/>
          </a:xfrm>
          <a:prstGeom prst="rect">
            <a:avLst/>
          </a:prstGeom>
          <a:noFill/>
        </p:spPr>
        <p:txBody>
          <a:bodyPr lIns="0" tIns="3600" rIns="0" bIns="0">
            <a:spAutoFit/>
          </a:bodyPr>
          <a:lstStyle/>
          <a:p>
            <a:r>
              <a:rPr lang="de-CH" sz="1100" b="1"/>
              <a:t>Kanton Basel-Stadt</a:t>
            </a:r>
          </a:p>
        </p:txBody>
      </p:sp>
      <p:sp>
        <p:nvSpPr>
          <p:cNvPr id="4" name="Fußzeilenplatzhalter 3"/>
          <p:cNvSpPr>
            <a:spLocks noGrp="1"/>
          </p:cNvSpPr>
          <p:nvPr>
            <p:ph type="ftr" sz="quarter" idx="3"/>
          </p:nvPr>
        </p:nvSpPr>
        <p:spPr>
          <a:xfrm>
            <a:off x="2735263" y="6489700"/>
            <a:ext cx="5581650" cy="366713"/>
          </a:xfrm>
          <a:prstGeom prst="rect">
            <a:avLst/>
          </a:prstGeom>
        </p:spPr>
        <p:txBody>
          <a:bodyPr vert="horz" lIns="0" tIns="28800" rIns="0" bIns="0" rtlCol="0" anchor="t" anchorCtr="0"/>
          <a:lstStyle>
            <a:lvl1pPr algn="r" fontAlgn="auto">
              <a:spcBef>
                <a:spcPts val="0"/>
              </a:spcBef>
              <a:spcAft>
                <a:spcPts val="0"/>
              </a:spcAft>
              <a:defRPr sz="1200" smtClean="0">
                <a:solidFill>
                  <a:schemeClr val="tx2"/>
                </a:solidFill>
                <a:latin typeface="+mn-lt"/>
              </a:defRPr>
            </a:lvl1pPr>
          </a:lstStyle>
          <a:p>
            <a:pPr>
              <a:defRPr/>
            </a:pPr>
            <a:r>
              <a:rPr lang="de-CH"/>
              <a:t>Unfallsprache - Sprachunfall</a:t>
            </a:r>
          </a:p>
        </p:txBody>
      </p:sp>
      <p:sp>
        <p:nvSpPr>
          <p:cNvPr id="5" name="Foliennummernplatzhalter 4"/>
          <p:cNvSpPr>
            <a:spLocks noGrp="1"/>
          </p:cNvSpPr>
          <p:nvPr>
            <p:ph type="sldNum" sz="quarter" idx="4"/>
          </p:nvPr>
        </p:nvSpPr>
        <p:spPr>
          <a:xfrm>
            <a:off x="8461375" y="6489700"/>
            <a:ext cx="682625" cy="366713"/>
          </a:xfrm>
          <a:prstGeom prst="rect">
            <a:avLst/>
          </a:prstGeom>
        </p:spPr>
        <p:txBody>
          <a:bodyPr vert="horz" wrap="square" lIns="0" tIns="28800" rIns="0" bIns="0" numCol="1" anchor="t" anchorCtr="0" compatLnSpc="1">
            <a:prstTxWarp prst="textNoShape">
              <a:avLst/>
            </a:prstTxWarp>
          </a:bodyPr>
          <a:lstStyle>
            <a:lvl1pPr>
              <a:defRPr sz="1200">
                <a:solidFill>
                  <a:schemeClr val="tx2"/>
                </a:solidFill>
              </a:defRPr>
            </a:lvl1pPr>
          </a:lstStyle>
          <a:p>
            <a:r>
              <a:rPr lang="de-CH"/>
              <a:t>|  </a:t>
            </a:r>
            <a:fld id="{04657B82-2122-4E9D-B10C-9D687EE719C1}" type="slidenum">
              <a:rPr lang="de-CH" smtClean="0"/>
              <a:pPr/>
              <a:t>‹Nr.›</a:t>
            </a:fld>
            <a:endParaRPr lang="de-CH"/>
          </a:p>
        </p:txBody>
      </p:sp>
      <p:pic>
        <p:nvPicPr>
          <p:cNvPr id="1034" name="Grafik 10"/>
          <p:cNvPicPr>
            <a:picLocks noChangeAspect="1"/>
          </p:cNvPicPr>
          <p:nvPr/>
        </p:nvPicPr>
        <p:blipFill>
          <a:blip r:embed="rId17"/>
          <a:srcRect/>
          <a:stretch>
            <a:fillRect/>
          </a:stretch>
        </p:blipFill>
        <p:spPr bwMode="auto">
          <a:xfrm>
            <a:off x="179388" y="187325"/>
            <a:ext cx="339725" cy="630238"/>
          </a:xfrm>
          <a:prstGeom prst="rect">
            <a:avLst/>
          </a:prstGeom>
          <a:noFill/>
          <a:ln w="9525">
            <a:noFill/>
            <a:miter lim="800000"/>
            <a:headEnd/>
            <a:tailEnd/>
          </a:ln>
        </p:spPr>
      </p:pic>
      <p:pic>
        <p:nvPicPr>
          <p:cNvPr id="1035" name="Grafik 11"/>
          <p:cNvPicPr>
            <a:picLocks noChangeAspect="1"/>
          </p:cNvPicPr>
          <p:nvPr/>
        </p:nvPicPr>
        <p:blipFill>
          <a:blip r:embed="rId17"/>
          <a:srcRect/>
          <a:stretch>
            <a:fillRect/>
          </a:stretch>
        </p:blipFill>
        <p:spPr bwMode="auto">
          <a:xfrm>
            <a:off x="179388" y="187325"/>
            <a:ext cx="339725" cy="6302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6" r:id="rId1"/>
    <p:sldLayoutId id="2147483705" r:id="rId2"/>
    <p:sldLayoutId id="2147483704" r:id="rId3"/>
    <p:sldLayoutId id="2147483703" r:id="rId4"/>
    <p:sldLayoutId id="2147483702" r:id="rId5"/>
    <p:sldLayoutId id="2147483701" r:id="rId6"/>
    <p:sldLayoutId id="2147483700" r:id="rId7"/>
    <p:sldLayoutId id="2147483699" r:id="rId8"/>
    <p:sldLayoutId id="2147483698" r:id="rId9"/>
    <p:sldLayoutId id="2147483697" r:id="rId10"/>
    <p:sldLayoutId id="2147483696" r:id="rId11"/>
    <p:sldLayoutId id="2147483695" r:id="rId12"/>
    <p:sldLayoutId id="2147483694" r:id="rId13"/>
    <p:sldLayoutId id="2147483693" r:id="rId14"/>
    <p:sldLayoutId id="2147483707" r:id="rId15"/>
  </p:sldLayoutIdLst>
  <p:hf hdr="0"/>
  <p:txStyles>
    <p:titleStyle>
      <a:lvl1pPr algn="l" rtl="0" eaLnBrk="1" fontAlgn="base" hangingPunct="1">
        <a:spcBef>
          <a:spcPct val="0"/>
        </a:spcBef>
        <a:spcAft>
          <a:spcPct val="0"/>
        </a:spcAft>
        <a:defRPr sz="2400" b="1" kern="1200">
          <a:solidFill>
            <a:schemeClr val="accent1"/>
          </a:solidFill>
          <a:latin typeface="+mj-lt"/>
          <a:ea typeface="+mj-ea"/>
          <a:cs typeface="+mj-cs"/>
        </a:defRPr>
      </a:lvl1pPr>
      <a:lvl2pPr algn="l" rtl="0" eaLnBrk="1" fontAlgn="base" hangingPunct="1">
        <a:spcBef>
          <a:spcPct val="0"/>
        </a:spcBef>
        <a:spcAft>
          <a:spcPct val="0"/>
        </a:spcAft>
        <a:defRPr sz="2400" b="1">
          <a:solidFill>
            <a:schemeClr val="accent1"/>
          </a:solidFill>
          <a:latin typeface="Arial" charset="0"/>
        </a:defRPr>
      </a:lvl2pPr>
      <a:lvl3pPr algn="l" rtl="0" eaLnBrk="1" fontAlgn="base" hangingPunct="1">
        <a:spcBef>
          <a:spcPct val="0"/>
        </a:spcBef>
        <a:spcAft>
          <a:spcPct val="0"/>
        </a:spcAft>
        <a:defRPr sz="2400" b="1">
          <a:solidFill>
            <a:schemeClr val="accent1"/>
          </a:solidFill>
          <a:latin typeface="Arial" charset="0"/>
        </a:defRPr>
      </a:lvl3pPr>
      <a:lvl4pPr algn="l" rtl="0" eaLnBrk="1" fontAlgn="base" hangingPunct="1">
        <a:spcBef>
          <a:spcPct val="0"/>
        </a:spcBef>
        <a:spcAft>
          <a:spcPct val="0"/>
        </a:spcAft>
        <a:defRPr sz="2400" b="1">
          <a:solidFill>
            <a:schemeClr val="accent1"/>
          </a:solidFill>
          <a:latin typeface="Arial" charset="0"/>
        </a:defRPr>
      </a:lvl4pPr>
      <a:lvl5pPr algn="l" rtl="0" eaLnBrk="1" fontAlgn="base" hangingPunct="1">
        <a:spcBef>
          <a:spcPct val="0"/>
        </a:spcBef>
        <a:spcAft>
          <a:spcPct val="0"/>
        </a:spcAft>
        <a:defRPr sz="2400" b="1">
          <a:solidFill>
            <a:schemeClr val="accent1"/>
          </a:solidFill>
          <a:latin typeface="Arial" charset="0"/>
        </a:defRPr>
      </a:lvl5pPr>
      <a:lvl6pPr marL="457200" algn="l" rtl="0" eaLnBrk="1" fontAlgn="base" hangingPunct="1">
        <a:spcBef>
          <a:spcPct val="0"/>
        </a:spcBef>
        <a:spcAft>
          <a:spcPct val="0"/>
        </a:spcAft>
        <a:defRPr sz="2400" b="1">
          <a:solidFill>
            <a:schemeClr val="accent1"/>
          </a:solidFill>
          <a:latin typeface="Arial" charset="0"/>
        </a:defRPr>
      </a:lvl6pPr>
      <a:lvl7pPr marL="914400" algn="l" rtl="0" eaLnBrk="1" fontAlgn="base" hangingPunct="1">
        <a:spcBef>
          <a:spcPct val="0"/>
        </a:spcBef>
        <a:spcAft>
          <a:spcPct val="0"/>
        </a:spcAft>
        <a:defRPr sz="2400" b="1">
          <a:solidFill>
            <a:schemeClr val="accent1"/>
          </a:solidFill>
          <a:latin typeface="Arial" charset="0"/>
        </a:defRPr>
      </a:lvl7pPr>
      <a:lvl8pPr marL="1371600" algn="l" rtl="0" eaLnBrk="1" fontAlgn="base" hangingPunct="1">
        <a:spcBef>
          <a:spcPct val="0"/>
        </a:spcBef>
        <a:spcAft>
          <a:spcPct val="0"/>
        </a:spcAft>
        <a:defRPr sz="2400" b="1">
          <a:solidFill>
            <a:schemeClr val="accent1"/>
          </a:solidFill>
          <a:latin typeface="Arial" charset="0"/>
        </a:defRPr>
      </a:lvl8pPr>
      <a:lvl9pPr marL="1828800" algn="l" rtl="0" eaLnBrk="1" fontAlgn="base" hangingPunct="1">
        <a:spcBef>
          <a:spcPct val="0"/>
        </a:spcBef>
        <a:spcAft>
          <a:spcPct val="0"/>
        </a:spcAft>
        <a:defRPr sz="2400" b="1">
          <a:solidFill>
            <a:schemeClr val="accent1"/>
          </a:solidFill>
          <a:latin typeface="Arial" charset="0"/>
        </a:defRPr>
      </a:lvl9pPr>
    </p:titleStyle>
    <p:bodyStyle>
      <a:lvl1pPr algn="l" defTabSz="341313" rtl="0" eaLnBrk="1" fontAlgn="base" hangingPunct="1">
        <a:spcBef>
          <a:spcPct val="0"/>
        </a:spcBef>
        <a:spcAft>
          <a:spcPts val="863"/>
        </a:spcAft>
        <a:buFont typeface="Arial" charset="0"/>
        <a:defRPr kern="1200">
          <a:solidFill>
            <a:schemeClr val="tx1"/>
          </a:solidFill>
          <a:latin typeface="+mn-lt"/>
          <a:ea typeface="+mn-ea"/>
          <a:cs typeface="+mn-cs"/>
        </a:defRPr>
      </a:lvl1pPr>
      <a:lvl2pPr marL="341313" indent="-341313" algn="l" defTabSz="341313" rtl="0" eaLnBrk="1" fontAlgn="base" hangingPunct="1">
        <a:spcBef>
          <a:spcPct val="0"/>
        </a:spcBef>
        <a:spcAft>
          <a:spcPts val="863"/>
        </a:spcAft>
        <a:buFont typeface="Arial" charset="0"/>
        <a:buChar char="–"/>
        <a:defRPr kern="1200">
          <a:solidFill>
            <a:schemeClr val="tx1"/>
          </a:solidFill>
          <a:latin typeface="+mn-lt"/>
          <a:ea typeface="+mn-ea"/>
          <a:cs typeface="+mn-cs"/>
        </a:defRPr>
      </a:lvl2pPr>
      <a:lvl3pPr marL="341313" algn="l" defTabSz="341313" rtl="0" eaLnBrk="1" fontAlgn="base" hangingPunct="1">
        <a:spcBef>
          <a:spcPct val="0"/>
        </a:spcBef>
        <a:spcAft>
          <a:spcPts val="675"/>
        </a:spcAft>
        <a:buFont typeface="Arial" charset="0"/>
        <a:defRPr sz="1400" kern="1200">
          <a:solidFill>
            <a:schemeClr val="tx1"/>
          </a:solidFill>
          <a:latin typeface="+mn-lt"/>
          <a:ea typeface="+mn-ea"/>
          <a:cs typeface="+mn-cs"/>
        </a:defRPr>
      </a:lvl3pPr>
      <a:lvl4pPr marL="682625" indent="-341313" algn="l" defTabSz="341313" rtl="0" eaLnBrk="1" fontAlgn="base" hangingPunct="1">
        <a:spcBef>
          <a:spcPct val="0"/>
        </a:spcBef>
        <a:spcAft>
          <a:spcPts val="675"/>
        </a:spcAft>
        <a:buFont typeface="Arial" charset="0"/>
        <a:buChar char="–"/>
        <a:defRPr sz="1400" kern="1200">
          <a:solidFill>
            <a:schemeClr val="tx1"/>
          </a:solidFill>
          <a:latin typeface="+mn-lt"/>
          <a:ea typeface="+mn-ea"/>
          <a:cs typeface="+mn-cs"/>
        </a:defRPr>
      </a:lvl4pPr>
      <a:lvl5pPr marL="682625" algn="l" defTabSz="341313" rtl="0" eaLnBrk="1" fontAlgn="base" hangingPunct="1">
        <a:spcBef>
          <a:spcPct val="0"/>
        </a:spcBef>
        <a:spcAft>
          <a:spcPct val="0"/>
        </a:spcAft>
        <a:buFont typeface="Arial" charset="0"/>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doi.org/10.55329/oyoz9269" TargetMode="External"/><Relationship Id="rId2" Type="http://schemas.openxmlformats.org/officeDocument/2006/relationships/hyperlink" Target="http://www.sprachko/" TargetMode="External"/><Relationship Id="rId1" Type="http://schemas.openxmlformats.org/officeDocument/2006/relationships/slideLayout" Target="../slideLayouts/slideLayout2.xml"/><Relationship Id="rId5" Type="http://schemas.openxmlformats.org/officeDocument/2006/relationships/image" Target="../media/image24.emf"/><Relationship Id="rId4" Type="http://schemas.openxmlformats.org/officeDocument/2006/relationships/hyperlink" Target="https://doi.org/10.1080/17450101.2025.2534634"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83B0DB74-7656-82F8-4F9D-B4A554A7C5B8}"/>
              </a:ext>
            </a:extLst>
          </p:cNvPr>
          <p:cNvSpPr>
            <a:spLocks noGrp="1"/>
          </p:cNvSpPr>
          <p:nvPr>
            <p:ph type="dt" sz="half" idx="11"/>
          </p:nvPr>
        </p:nvSpPr>
        <p:spPr/>
        <p:txBody>
          <a:bodyPr/>
          <a:lstStyle/>
          <a:p>
            <a:pPr>
              <a:defRPr/>
            </a:pPr>
            <a:r>
              <a:rPr lang="de-CH" dirty="0"/>
              <a:t>03.02.2026</a:t>
            </a:r>
          </a:p>
        </p:txBody>
      </p:sp>
      <p:sp>
        <p:nvSpPr>
          <p:cNvPr id="5" name="Fußzeilenplatzhalter 4">
            <a:extLst>
              <a:ext uri="{FF2B5EF4-FFF2-40B4-BE49-F238E27FC236}">
                <a16:creationId xmlns:a16="http://schemas.microsoft.com/office/drawing/2014/main" id="{4B5B1F12-61FC-0A3C-BDBB-CD3CCDE1F77D}"/>
              </a:ext>
            </a:extLst>
          </p:cNvPr>
          <p:cNvSpPr>
            <a:spLocks noGrp="1"/>
          </p:cNvSpPr>
          <p:nvPr>
            <p:ph type="ftr" sz="quarter" idx="12"/>
          </p:nvPr>
        </p:nvSpPr>
        <p:spPr>
          <a:xfrm>
            <a:off x="2735263" y="6489700"/>
            <a:ext cx="5691820" cy="366713"/>
          </a:xfrm>
        </p:spPr>
        <p:txBody>
          <a:bodyPr/>
          <a:lstStyle/>
          <a:p>
            <a:pPr>
              <a:defRPr/>
            </a:pPr>
            <a:r>
              <a:rPr lang="de-CH" dirty="0"/>
              <a:t>Unfallsprache - Sprachunfall</a:t>
            </a:r>
          </a:p>
        </p:txBody>
      </p:sp>
      <p:sp>
        <p:nvSpPr>
          <p:cNvPr id="6" name="Foliennummernplatzhalter 5">
            <a:extLst>
              <a:ext uri="{FF2B5EF4-FFF2-40B4-BE49-F238E27FC236}">
                <a16:creationId xmlns:a16="http://schemas.microsoft.com/office/drawing/2014/main" id="{83DF9BD4-89FC-AC55-3D73-DCD3C089A1B4}"/>
              </a:ext>
            </a:extLst>
          </p:cNvPr>
          <p:cNvSpPr>
            <a:spLocks noGrp="1"/>
          </p:cNvSpPr>
          <p:nvPr>
            <p:ph type="sldNum" sz="quarter" idx="13"/>
          </p:nvPr>
        </p:nvSpPr>
        <p:spPr/>
        <p:txBody>
          <a:bodyPr/>
          <a:lstStyle/>
          <a:p>
            <a:r>
              <a:rPr lang="de-CH" dirty="0"/>
              <a:t>| </a:t>
            </a:r>
            <a:fld id="{B2EE8AD8-D56E-45EB-99E2-2CCF51283985}" type="slidenum">
              <a:rPr lang="de-CH" smtClean="0"/>
              <a:pPr/>
              <a:t>1</a:t>
            </a:fld>
            <a:endParaRPr lang="de-CH" dirty="0"/>
          </a:p>
        </p:txBody>
      </p:sp>
      <p:sp>
        <p:nvSpPr>
          <p:cNvPr id="9" name="Subtitle 2">
            <a:extLst>
              <a:ext uri="{FF2B5EF4-FFF2-40B4-BE49-F238E27FC236}">
                <a16:creationId xmlns:a16="http://schemas.microsoft.com/office/drawing/2014/main" id="{D4E47F4A-68D0-1C4B-E621-6F9156254CED}"/>
              </a:ext>
            </a:extLst>
          </p:cNvPr>
          <p:cNvSpPr>
            <a:spLocks noGrp="1"/>
          </p:cNvSpPr>
          <p:nvPr>
            <p:ph sz="quarter" idx="10"/>
          </p:nvPr>
        </p:nvSpPr>
        <p:spPr>
          <a:xfrm>
            <a:off x="503237" y="508000"/>
            <a:ext cx="8137525" cy="5702091"/>
          </a:xfrm>
        </p:spPr>
        <p:txBody>
          <a:bodyPr rtlCol="0">
            <a:normAutofit/>
          </a:bodyPr>
          <a:lstStyle/>
          <a:p>
            <a:pPr algn="ctr" defTabSz="342000" fontAlgn="auto">
              <a:buFont typeface="Arial" pitchFamily="34" charset="0"/>
              <a:buNone/>
              <a:defRPr/>
            </a:pPr>
            <a:endParaRPr lang="de-CH" sz="3000" b="1" dirty="0">
              <a:solidFill>
                <a:schemeClr val="accent3"/>
              </a:solidFill>
            </a:endParaRPr>
          </a:p>
          <a:p>
            <a:pPr algn="ctr" defTabSz="342000" fontAlgn="auto">
              <a:buFont typeface="Arial" pitchFamily="34" charset="0"/>
              <a:buNone/>
              <a:defRPr/>
            </a:pPr>
            <a:endParaRPr lang="de-CH" sz="3000" b="1" dirty="0">
              <a:solidFill>
                <a:schemeClr val="accent3"/>
              </a:solidFill>
            </a:endParaRPr>
          </a:p>
          <a:p>
            <a:pPr algn="ctr" defTabSz="342000" fontAlgn="auto">
              <a:buFont typeface="Arial" pitchFamily="34" charset="0"/>
              <a:buNone/>
              <a:defRPr/>
            </a:pPr>
            <a:endParaRPr lang="de-CH" sz="3000" b="1" dirty="0">
              <a:solidFill>
                <a:schemeClr val="accent3"/>
              </a:solidFill>
            </a:endParaRPr>
          </a:p>
          <a:p>
            <a:pPr algn="ctr" defTabSz="342000" fontAlgn="auto">
              <a:buFont typeface="Arial" pitchFamily="34" charset="0"/>
              <a:buNone/>
              <a:defRPr/>
            </a:pPr>
            <a:endParaRPr lang="de-CH" sz="3000" b="1" dirty="0">
              <a:solidFill>
                <a:schemeClr val="accent3"/>
              </a:solidFill>
            </a:endParaRPr>
          </a:p>
          <a:p>
            <a:pPr algn="ctr" defTabSz="342000" fontAlgn="auto">
              <a:buFont typeface="Arial" pitchFamily="34" charset="0"/>
              <a:buNone/>
              <a:defRPr/>
            </a:pPr>
            <a:r>
              <a:rPr lang="de-CH" sz="3000" b="1" dirty="0">
                <a:solidFill>
                  <a:schemeClr val="accent3"/>
                </a:solidFill>
              </a:rPr>
              <a:t>Unfallsprache - Sprachunfall</a:t>
            </a:r>
          </a:p>
          <a:p>
            <a:pPr lvl="1" algn="ctr" defTabSz="342000" fontAlgn="auto">
              <a:buFont typeface="Arial" pitchFamily="34" charset="0"/>
              <a:buNone/>
              <a:defRPr/>
            </a:pPr>
            <a:r>
              <a:rPr lang="de-CH" sz="1600" b="1" dirty="0"/>
              <a:t>Zur Berichterstattung über Kollisionen im Verkehr</a:t>
            </a:r>
          </a:p>
          <a:p>
            <a:pPr algn="ctr" defTabSz="342000" fontAlgn="auto">
              <a:defRPr/>
            </a:pPr>
            <a:endParaRPr lang="de-CH" sz="1600" dirty="0">
              <a:solidFill>
                <a:schemeClr val="accent3"/>
              </a:solidFill>
            </a:endParaRPr>
          </a:p>
          <a:p>
            <a:pPr algn="ctr" defTabSz="342000" fontAlgn="auto">
              <a:defRPr/>
            </a:pPr>
            <a:r>
              <a:rPr lang="de-CH" sz="1600" b="1" dirty="0">
                <a:solidFill>
                  <a:schemeClr val="accent3"/>
                </a:solidFill>
              </a:rPr>
              <a:t>Dr. Hugo Caviola, Deutsches Seminar, Universität Basel</a:t>
            </a:r>
          </a:p>
          <a:p>
            <a:pPr algn="ctr" defTabSz="342000" fontAlgn="auto">
              <a:defRPr/>
            </a:pPr>
            <a:endParaRPr lang="de-CH" sz="1600" b="1" dirty="0">
              <a:solidFill>
                <a:schemeClr val="accent3"/>
              </a:solidFill>
            </a:endParaRPr>
          </a:p>
          <a:p>
            <a:pPr algn="ctr" defTabSz="342000" fontAlgn="auto">
              <a:defRPr/>
            </a:pPr>
            <a:endParaRPr lang="de-CH" sz="1600" b="1" dirty="0">
              <a:solidFill>
                <a:schemeClr val="accent3"/>
              </a:solidFill>
            </a:endParaRPr>
          </a:p>
          <a:p>
            <a:pPr algn="ctr" defTabSz="342000" fontAlgn="auto">
              <a:defRPr/>
            </a:pPr>
            <a:br>
              <a:rPr lang="de-CH" sz="1600" b="1" dirty="0">
                <a:solidFill>
                  <a:schemeClr val="accent3"/>
                </a:solidFill>
              </a:rPr>
            </a:br>
            <a:r>
              <a:rPr lang="de-CH" sz="1600" b="1" dirty="0">
                <a:solidFill>
                  <a:schemeClr val="accent3"/>
                </a:solidFill>
              </a:rPr>
              <a:t>Zweite Verkehrssicherheitskonferenz Baden-Württemberg 2.- 3. Februar 2026</a:t>
            </a:r>
          </a:p>
        </p:txBody>
      </p:sp>
      <p:sp>
        <p:nvSpPr>
          <p:cNvPr id="3" name="AutoShape 2" descr="Universität Basel">
            <a:extLst>
              <a:ext uri="{FF2B5EF4-FFF2-40B4-BE49-F238E27FC236}">
                <a16:creationId xmlns:a16="http://schemas.microsoft.com/office/drawing/2014/main" id="{A0F3073D-0C81-59EA-A062-137609E3F34F}"/>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15" name="Textfeld 14">
            <a:extLst>
              <a:ext uri="{FF2B5EF4-FFF2-40B4-BE49-F238E27FC236}">
                <a16:creationId xmlns:a16="http://schemas.microsoft.com/office/drawing/2014/main" id="{8BBA63AA-C23C-F04E-83D7-087CAA4D6114}"/>
              </a:ext>
            </a:extLst>
          </p:cNvPr>
          <p:cNvSpPr txBox="1"/>
          <p:nvPr/>
        </p:nvSpPr>
        <p:spPr>
          <a:xfrm>
            <a:off x="5621441" y="2371172"/>
            <a:ext cx="2805642" cy="369332"/>
          </a:xfrm>
          <a:prstGeom prst="rect">
            <a:avLst/>
          </a:prstGeom>
          <a:noFill/>
        </p:spPr>
        <p:txBody>
          <a:bodyPr wrap="square" rtlCol="0">
            <a:spAutoFit/>
          </a:bodyPr>
          <a:lstStyle/>
          <a:p>
            <a:endParaRPr lang="de-DE" dirty="0"/>
          </a:p>
        </p:txBody>
      </p:sp>
      <p:pic>
        <p:nvPicPr>
          <p:cNvPr id="17" name="Grafik 16">
            <a:extLst>
              <a:ext uri="{FF2B5EF4-FFF2-40B4-BE49-F238E27FC236}">
                <a16:creationId xmlns:a16="http://schemas.microsoft.com/office/drawing/2014/main" id="{B227726A-2D44-E3AF-E126-42751B8B005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37200" y="647909"/>
            <a:ext cx="2438399" cy="711200"/>
          </a:xfrm>
          <a:prstGeom prst="rect">
            <a:avLst/>
          </a:prstGeom>
        </p:spPr>
      </p:pic>
      <p:sp>
        <p:nvSpPr>
          <p:cNvPr id="2" name="Textfeld 1">
            <a:extLst>
              <a:ext uri="{FF2B5EF4-FFF2-40B4-BE49-F238E27FC236}">
                <a16:creationId xmlns:a16="http://schemas.microsoft.com/office/drawing/2014/main" id="{9F8253F5-7C35-6EB9-3684-1FDC0E38E998}"/>
              </a:ext>
            </a:extLst>
          </p:cNvPr>
          <p:cNvSpPr txBox="1"/>
          <p:nvPr/>
        </p:nvSpPr>
        <p:spPr>
          <a:xfrm>
            <a:off x="9655277" y="5761703"/>
            <a:ext cx="184731" cy="369332"/>
          </a:xfrm>
          <a:prstGeom prst="rect">
            <a:avLst/>
          </a:prstGeom>
          <a:solidFill>
            <a:schemeClr val="bg2"/>
          </a:solidFill>
        </p:spPr>
        <p:txBody>
          <a:bodyPr wrap="none" rtlCol="0">
            <a:spAutoFit/>
          </a:bodyPr>
          <a:lstStyle/>
          <a:p>
            <a:endParaRPr lang="de-DE" dirty="0"/>
          </a:p>
        </p:txBody>
      </p:sp>
    </p:spTree>
    <p:extLst>
      <p:ext uri="{BB962C8B-B14F-4D97-AF65-F5344CB8AC3E}">
        <p14:creationId xmlns:p14="http://schemas.microsoft.com/office/powerpoint/2010/main" val="193013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12C2086-A46C-75F9-00EC-F464DFF2831F}"/>
              </a:ext>
            </a:extLst>
          </p:cNvPr>
          <p:cNvSpPr>
            <a:spLocks noGrp="1"/>
          </p:cNvSpPr>
          <p:nvPr>
            <p:ph type="title"/>
          </p:nvPr>
        </p:nvSpPr>
        <p:spPr/>
        <p:txBody>
          <a:bodyPr/>
          <a:lstStyle/>
          <a:p>
            <a:r>
              <a:rPr lang="de-DE"/>
              <a:t>3. Aktive vs. passive Formulierung</a:t>
            </a:r>
          </a:p>
        </p:txBody>
      </p:sp>
      <p:sp>
        <p:nvSpPr>
          <p:cNvPr id="4" name="Datumsplatzhalter 3">
            <a:extLst>
              <a:ext uri="{FF2B5EF4-FFF2-40B4-BE49-F238E27FC236}">
                <a16:creationId xmlns:a16="http://schemas.microsoft.com/office/drawing/2014/main" id="{BCC69115-7A68-BEEA-9866-1C4D6506FB3F}"/>
              </a:ext>
            </a:extLst>
          </p:cNvPr>
          <p:cNvSpPr>
            <a:spLocks noGrp="1"/>
          </p:cNvSpPr>
          <p:nvPr>
            <p:ph type="dt" sz="half" idx="11"/>
          </p:nvPr>
        </p:nvSpPr>
        <p:spPr/>
        <p:txBody>
          <a:bodyPr/>
          <a:lstStyle/>
          <a:p>
            <a:pPr>
              <a:defRPr/>
            </a:pPr>
            <a:r>
              <a:rPr lang="de-CH"/>
              <a:t>03.02.2026</a:t>
            </a:r>
          </a:p>
        </p:txBody>
      </p:sp>
      <p:sp>
        <p:nvSpPr>
          <p:cNvPr id="5" name="Fußzeilenplatzhalter 4">
            <a:extLst>
              <a:ext uri="{FF2B5EF4-FFF2-40B4-BE49-F238E27FC236}">
                <a16:creationId xmlns:a16="http://schemas.microsoft.com/office/drawing/2014/main" id="{3B6317A0-657F-78BE-DEC1-99B169498E36}"/>
              </a:ext>
            </a:extLst>
          </p:cNvPr>
          <p:cNvSpPr>
            <a:spLocks noGrp="1"/>
          </p:cNvSpPr>
          <p:nvPr>
            <p:ph type="ftr" sz="quarter" idx="12"/>
          </p:nvPr>
        </p:nvSpPr>
        <p:spPr/>
        <p:txBody>
          <a:bodyPr/>
          <a:lstStyle/>
          <a:p>
            <a:pPr>
              <a:defRPr/>
            </a:pPr>
            <a:r>
              <a:rPr lang="de-CH"/>
              <a:t>Unfallsprache - Sprachunfall</a:t>
            </a:r>
          </a:p>
        </p:txBody>
      </p:sp>
      <p:sp>
        <p:nvSpPr>
          <p:cNvPr id="6" name="Foliennummernplatzhalter 5">
            <a:extLst>
              <a:ext uri="{FF2B5EF4-FFF2-40B4-BE49-F238E27FC236}">
                <a16:creationId xmlns:a16="http://schemas.microsoft.com/office/drawing/2014/main" id="{838BBA5E-6871-87C2-839F-08F4918CDE69}"/>
              </a:ext>
            </a:extLst>
          </p:cNvPr>
          <p:cNvSpPr>
            <a:spLocks noGrp="1"/>
          </p:cNvSpPr>
          <p:nvPr>
            <p:ph type="sldNum" sz="quarter" idx="13"/>
          </p:nvPr>
        </p:nvSpPr>
        <p:spPr/>
        <p:txBody>
          <a:bodyPr/>
          <a:lstStyle/>
          <a:p>
            <a:r>
              <a:rPr lang="de-CH"/>
              <a:t>|  </a:t>
            </a:r>
            <a:fld id="{B2EE8AD8-D56E-45EB-99E2-2CCF51283985}" type="slidenum">
              <a:rPr lang="de-CH" smtClean="0"/>
              <a:pPr/>
              <a:t>10</a:t>
            </a:fld>
            <a:endParaRPr lang="de-CH"/>
          </a:p>
        </p:txBody>
      </p:sp>
      <p:pic>
        <p:nvPicPr>
          <p:cNvPr id="1026" name="Picture 2">
            <a:extLst>
              <a:ext uri="{FF2B5EF4-FFF2-40B4-BE49-F238E27FC236}">
                <a16:creationId xmlns:a16="http://schemas.microsoft.com/office/drawing/2014/main" id="{A56247F0-13FE-C572-60E7-7AE33DF43D31}"/>
              </a:ext>
            </a:extLst>
          </p:cNvPr>
          <p:cNvPicPr>
            <a:picLocks noGrp="1" noChangeAspect="1" noChangeArrowheads="1"/>
          </p:cNvPicPr>
          <p:nvPr>
            <p:ph sz="quarter" idx="10"/>
          </p:nvPr>
        </p:nvPicPr>
        <p:blipFill>
          <a:blip r:embed="rId3">
            <a:extLst>
              <a:ext uri="{28A0092B-C50C-407E-A947-70E740481C1C}">
                <a14:useLocalDpi xmlns:a14="http://schemas.microsoft.com/office/drawing/2010/main" val="0"/>
              </a:ext>
            </a:extLst>
          </a:blip>
          <a:srcRect/>
          <a:stretch>
            <a:fillRect/>
          </a:stretch>
        </p:blipFill>
        <p:spPr bwMode="auto">
          <a:xfrm>
            <a:off x="5804704" y="366852"/>
            <a:ext cx="3164238" cy="1949171"/>
          </a:xfrm>
          <a:prstGeom prst="rect">
            <a:avLst/>
          </a:prstGeom>
          <a:noFill/>
          <a:extLst>
            <a:ext uri="{909E8E84-426E-40DD-AFC4-6F175D3DCCD1}">
              <a14:hiddenFill xmlns:a14="http://schemas.microsoft.com/office/drawing/2010/main">
                <a:solidFill>
                  <a:srgbClr val="FFFFFF"/>
                </a:solidFill>
              </a14:hiddenFill>
            </a:ext>
          </a:extLst>
        </p:spPr>
      </p:pic>
      <p:sp>
        <p:nvSpPr>
          <p:cNvPr id="12" name="Textfeld 11">
            <a:extLst>
              <a:ext uri="{FF2B5EF4-FFF2-40B4-BE49-F238E27FC236}">
                <a16:creationId xmlns:a16="http://schemas.microsoft.com/office/drawing/2014/main" id="{26F53A24-1457-F4EF-AF20-8B01D8623BED}"/>
              </a:ext>
            </a:extLst>
          </p:cNvPr>
          <p:cNvSpPr txBox="1"/>
          <p:nvPr/>
        </p:nvSpPr>
        <p:spPr>
          <a:xfrm>
            <a:off x="425570" y="366852"/>
            <a:ext cx="184731" cy="369332"/>
          </a:xfrm>
          <a:prstGeom prst="rect">
            <a:avLst/>
          </a:prstGeom>
          <a:solidFill>
            <a:schemeClr val="bg2"/>
          </a:solidFill>
        </p:spPr>
        <p:txBody>
          <a:bodyPr wrap="none" rtlCol="0">
            <a:spAutoFit/>
          </a:bodyPr>
          <a:lstStyle/>
          <a:p>
            <a:endParaRPr lang="de-DE"/>
          </a:p>
        </p:txBody>
      </p:sp>
      <p:sp>
        <p:nvSpPr>
          <p:cNvPr id="2" name="Textfeld 1">
            <a:extLst>
              <a:ext uri="{FF2B5EF4-FFF2-40B4-BE49-F238E27FC236}">
                <a16:creationId xmlns:a16="http://schemas.microsoft.com/office/drawing/2014/main" id="{923992D2-3143-F000-6239-06CE20713890}"/>
              </a:ext>
            </a:extLst>
          </p:cNvPr>
          <p:cNvSpPr txBox="1"/>
          <p:nvPr/>
        </p:nvSpPr>
        <p:spPr>
          <a:xfrm>
            <a:off x="10836696" y="3733334"/>
            <a:ext cx="1080120" cy="543833"/>
          </a:xfrm>
          <a:prstGeom prst="rect">
            <a:avLst/>
          </a:prstGeom>
          <a:noFill/>
        </p:spPr>
        <p:txBody>
          <a:bodyPr wrap="square" rtlCol="0">
            <a:spAutoFit/>
          </a:bodyPr>
          <a:lstStyle/>
          <a:p>
            <a:endParaRPr lang="de-DE"/>
          </a:p>
        </p:txBody>
      </p:sp>
      <p:sp>
        <p:nvSpPr>
          <p:cNvPr id="9" name="Textfeld 8">
            <a:extLst>
              <a:ext uri="{FF2B5EF4-FFF2-40B4-BE49-F238E27FC236}">
                <a16:creationId xmlns:a16="http://schemas.microsoft.com/office/drawing/2014/main" id="{C218958B-7C1E-A31F-77AE-FAE767327148}"/>
              </a:ext>
            </a:extLst>
          </p:cNvPr>
          <p:cNvSpPr txBox="1"/>
          <p:nvPr/>
        </p:nvSpPr>
        <p:spPr>
          <a:xfrm>
            <a:off x="831419" y="2885306"/>
            <a:ext cx="8137524" cy="4862870"/>
          </a:xfrm>
          <a:prstGeom prst="rect">
            <a:avLst/>
          </a:prstGeom>
          <a:noFill/>
        </p:spPr>
        <p:txBody>
          <a:bodyPr wrap="square" rtlCol="0">
            <a:spAutoFit/>
          </a:bodyPr>
          <a:lstStyle/>
          <a:p>
            <a:r>
              <a:rPr lang="de-DE" sz="2800" b="1" dirty="0">
                <a:latin typeface="Angsana New" panose="02020603050405020304" pitchFamily="18" charset="-34"/>
                <a:cs typeface="Angsana New" panose="02020603050405020304" pitchFamily="18" charset="-34"/>
              </a:rPr>
              <a:t>„Der Fußgänger wurde angefahren.“</a:t>
            </a:r>
          </a:p>
          <a:p>
            <a:endParaRPr lang="de-DE" b="1" dirty="0">
              <a:latin typeface="+mn-lt"/>
              <a:cs typeface="Angsana New" panose="02020603050405020304" pitchFamily="18" charset="-34"/>
            </a:endParaRPr>
          </a:p>
          <a:p>
            <a:r>
              <a:rPr lang="de-DE" b="1" dirty="0">
                <a:solidFill>
                  <a:srgbClr val="C00000"/>
                </a:solidFill>
                <a:latin typeface="+mn-lt"/>
                <a:cs typeface="Angsana New" panose="02020603050405020304" pitchFamily="18" charset="-34"/>
              </a:rPr>
              <a:t>Problem</a:t>
            </a:r>
            <a:r>
              <a:rPr lang="de-DE" b="1" dirty="0">
                <a:latin typeface="+mn-lt"/>
                <a:cs typeface="Angsana New" panose="02020603050405020304" pitchFamily="18" charset="-34"/>
              </a:rPr>
              <a:t>: </a:t>
            </a:r>
            <a:r>
              <a:rPr lang="de-DE" dirty="0">
                <a:latin typeface="+mn-lt"/>
                <a:cs typeface="Angsana New" panose="02020603050405020304" pitchFamily="18" charset="-34"/>
              </a:rPr>
              <a:t>Fahrzeuglenker ausgeblendet. </a:t>
            </a:r>
          </a:p>
          <a:p>
            <a:r>
              <a:rPr lang="de-DE" dirty="0">
                <a:latin typeface="+mn-lt"/>
                <a:cs typeface="Angsana New" panose="02020603050405020304" pitchFamily="18" charset="-34"/>
              </a:rPr>
              <a:t>                 Schuldvermutung beim ihm?</a:t>
            </a:r>
          </a:p>
          <a:p>
            <a:endParaRPr lang="de-DE" sz="2800" b="1" dirty="0">
              <a:latin typeface="+mn-lt"/>
              <a:cs typeface="Angsana New" panose="02020603050405020304" pitchFamily="18" charset="-34"/>
            </a:endParaRPr>
          </a:p>
          <a:p>
            <a:r>
              <a:rPr lang="de-DE" b="1" dirty="0">
                <a:solidFill>
                  <a:schemeClr val="accent3"/>
                </a:solidFill>
                <a:latin typeface="+mn-lt"/>
                <a:cs typeface="Angsana New" panose="02020603050405020304" pitchFamily="18" charset="-34"/>
              </a:rPr>
              <a:t>Besser: „</a:t>
            </a:r>
            <a:r>
              <a:rPr lang="de-DE" sz="2800" b="1" dirty="0">
                <a:solidFill>
                  <a:schemeClr val="accent3"/>
                </a:solidFill>
                <a:latin typeface="Angsana New" panose="02020603050405020304" pitchFamily="18" charset="-34"/>
                <a:cs typeface="Angsana New" panose="02020603050405020304" pitchFamily="18" charset="-34"/>
              </a:rPr>
              <a:t>Der Lenker fuhr einen Fußgänger an.“ </a:t>
            </a:r>
            <a:r>
              <a:rPr lang="de-DE" b="1" dirty="0">
                <a:solidFill>
                  <a:schemeClr val="accent3"/>
                </a:solidFill>
                <a:latin typeface="+mn-lt"/>
                <a:cs typeface="Angsana New" panose="02020603050405020304" pitchFamily="18" charset="-34"/>
              </a:rPr>
              <a:t>(aktiv</a:t>
            </a:r>
            <a:r>
              <a:rPr lang="de-DE" dirty="0">
                <a:solidFill>
                  <a:schemeClr val="accent3"/>
                </a:solidFill>
                <a:latin typeface="+mn-lt"/>
                <a:cs typeface="Angsana New" panose="02020603050405020304" pitchFamily="18" charset="-34"/>
              </a:rPr>
              <a:t>)</a:t>
            </a:r>
          </a:p>
          <a:p>
            <a:r>
              <a:rPr lang="de-DE" sz="2800" b="1" dirty="0">
                <a:solidFill>
                  <a:schemeClr val="accent3"/>
                </a:solidFill>
                <a:latin typeface="Angsana New" panose="02020603050405020304" pitchFamily="18" charset="-34"/>
                <a:cs typeface="Angsana New" panose="02020603050405020304" pitchFamily="18" charset="-34"/>
              </a:rPr>
              <a:t>„Der Fußgänger wurde von einem Fahrzeuglenker angefahren</a:t>
            </a:r>
            <a:r>
              <a:rPr lang="de-DE" dirty="0">
                <a:solidFill>
                  <a:schemeClr val="accent3"/>
                </a:solidFill>
                <a:latin typeface="+mn-lt"/>
                <a:cs typeface="Angsana New" panose="02020603050405020304" pitchFamily="18" charset="-34"/>
              </a:rPr>
              <a:t>.“</a:t>
            </a:r>
          </a:p>
          <a:p>
            <a:endParaRPr lang="de-DE" dirty="0">
              <a:latin typeface="Angsana New" panose="02020603050405020304" pitchFamily="18" charset="-34"/>
              <a:cs typeface="Angsana New" panose="02020603050405020304" pitchFamily="18" charset="-34"/>
            </a:endParaRPr>
          </a:p>
          <a:p>
            <a:endParaRPr lang="de-DE" dirty="0">
              <a:latin typeface="Angsana New" panose="02020603050405020304" pitchFamily="18" charset="-34"/>
              <a:cs typeface="Angsana New" panose="02020603050405020304" pitchFamily="18" charset="-34"/>
            </a:endParaRPr>
          </a:p>
          <a:p>
            <a:endParaRPr lang="de-DE" dirty="0">
              <a:latin typeface="Angsana New" panose="02020603050405020304" pitchFamily="18" charset="-34"/>
              <a:cs typeface="Angsana New" panose="02020603050405020304" pitchFamily="18" charset="-34"/>
            </a:endParaRPr>
          </a:p>
          <a:p>
            <a:endParaRPr lang="de-DE" dirty="0">
              <a:latin typeface="Angsana New" panose="02020603050405020304" pitchFamily="18" charset="-34"/>
              <a:cs typeface="Angsana New" panose="02020603050405020304" pitchFamily="18" charset="-34"/>
            </a:endParaRPr>
          </a:p>
          <a:p>
            <a:endParaRPr lang="de-DE" dirty="0">
              <a:latin typeface="Angsana New" panose="02020603050405020304" pitchFamily="18" charset="-34"/>
              <a:cs typeface="Angsana New" panose="02020603050405020304" pitchFamily="18" charset="-34"/>
            </a:endParaRPr>
          </a:p>
          <a:p>
            <a:endParaRPr lang="de-DE" dirty="0">
              <a:latin typeface="Angsana New" panose="02020603050405020304" pitchFamily="18" charset="-34"/>
              <a:cs typeface="Angsana New" panose="02020603050405020304" pitchFamily="18" charset="-34"/>
            </a:endParaRPr>
          </a:p>
          <a:p>
            <a:endParaRPr lang="de-DE" dirty="0">
              <a:latin typeface="Angsana New" panose="02020603050405020304" pitchFamily="18" charset="-34"/>
              <a:cs typeface="Angsana New" panose="02020603050405020304" pitchFamily="18" charset="-34"/>
            </a:endParaRPr>
          </a:p>
          <a:p>
            <a:endParaRPr lang="de-DE" dirty="0"/>
          </a:p>
        </p:txBody>
      </p:sp>
    </p:spTree>
    <p:extLst>
      <p:ext uri="{BB962C8B-B14F-4D97-AF65-F5344CB8AC3E}">
        <p14:creationId xmlns:p14="http://schemas.microsoft.com/office/powerpoint/2010/main" val="3705313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E62DFCDD-1FD4-2521-3046-E1B1BFB2BCA7}"/>
              </a:ext>
            </a:extLst>
          </p:cNvPr>
          <p:cNvSpPr>
            <a:spLocks noGrp="1"/>
          </p:cNvSpPr>
          <p:nvPr>
            <p:ph sz="quarter" idx="10"/>
          </p:nvPr>
        </p:nvSpPr>
        <p:spPr>
          <a:xfrm>
            <a:off x="665162" y="1919986"/>
            <a:ext cx="8137525" cy="4248150"/>
          </a:xfrm>
        </p:spPr>
        <p:txBody>
          <a:bodyPr/>
          <a:lstStyle/>
          <a:p>
            <a:r>
              <a:rPr lang="de-DE" sz="2800" b="1" dirty="0">
                <a:latin typeface="Angsana New" panose="02020603050405020304" pitchFamily="18" charset="-34"/>
                <a:cs typeface="Angsana New" panose="02020603050405020304" pitchFamily="18" charset="-34"/>
              </a:rPr>
              <a:t>„Der Radfahrer </a:t>
            </a:r>
            <a:r>
              <a:rPr lang="de-DE" sz="2800" b="1" u="sng" dirty="0">
                <a:latin typeface="Angsana New" panose="02020603050405020304" pitchFamily="18" charset="-34"/>
                <a:cs typeface="Angsana New" panose="02020603050405020304" pitchFamily="18" charset="-34"/>
              </a:rPr>
              <a:t>verletzte sich </a:t>
            </a:r>
            <a:r>
              <a:rPr lang="de-DE" sz="2800" b="1" dirty="0">
                <a:latin typeface="Angsana New" panose="02020603050405020304" pitchFamily="18" charset="-34"/>
                <a:cs typeface="Angsana New" panose="02020603050405020304" pitchFamily="18" charset="-34"/>
              </a:rPr>
              <a:t>bei der Kollision.“</a:t>
            </a:r>
          </a:p>
          <a:p>
            <a:r>
              <a:rPr lang="de-DE" sz="2800" b="1" dirty="0">
                <a:latin typeface="Angsana New" panose="02020603050405020304" pitchFamily="18" charset="-34"/>
                <a:cs typeface="Angsana New" panose="02020603050405020304" pitchFamily="18" charset="-34"/>
              </a:rPr>
              <a:t>„Er </a:t>
            </a:r>
            <a:r>
              <a:rPr lang="de-DE" sz="2800" b="1" u="sng" dirty="0">
                <a:latin typeface="Angsana New" panose="02020603050405020304" pitchFamily="18" charset="-34"/>
                <a:cs typeface="Angsana New" panose="02020603050405020304" pitchFamily="18" charset="-34"/>
              </a:rPr>
              <a:t>zog sich </a:t>
            </a:r>
            <a:r>
              <a:rPr lang="de-DE" sz="2800" b="1" dirty="0">
                <a:latin typeface="Angsana New" panose="02020603050405020304" pitchFamily="18" charset="-34"/>
                <a:cs typeface="Angsana New" panose="02020603050405020304" pitchFamily="18" charset="-34"/>
              </a:rPr>
              <a:t>Verletzungen </a:t>
            </a:r>
            <a:r>
              <a:rPr lang="de-DE" sz="2800" b="1" u="sng" dirty="0">
                <a:latin typeface="Angsana New" panose="02020603050405020304" pitchFamily="18" charset="-34"/>
                <a:cs typeface="Angsana New" panose="02020603050405020304" pitchFamily="18" charset="-34"/>
              </a:rPr>
              <a:t>zu</a:t>
            </a:r>
            <a:r>
              <a:rPr lang="de-DE" sz="2800" b="1" dirty="0">
                <a:latin typeface="Angsana New" panose="02020603050405020304" pitchFamily="18" charset="-34"/>
                <a:cs typeface="Angsana New" panose="02020603050405020304" pitchFamily="18" charset="-34"/>
              </a:rPr>
              <a:t>.“ </a:t>
            </a:r>
          </a:p>
          <a:p>
            <a:r>
              <a:rPr lang="de-DE" sz="2800" b="1" dirty="0">
                <a:solidFill>
                  <a:schemeClr val="accent1"/>
                </a:solidFill>
                <a:latin typeface="Angsana New" panose="02020603050405020304" pitchFamily="18" charset="-34"/>
                <a:cs typeface="Angsana New" panose="02020603050405020304" pitchFamily="18" charset="-34"/>
              </a:rPr>
              <a:t>Problem:</a:t>
            </a:r>
            <a:r>
              <a:rPr lang="de-DE" sz="2800" b="1" dirty="0">
                <a:latin typeface="Angsana New" panose="02020603050405020304" pitchFamily="18" charset="-34"/>
                <a:cs typeface="Angsana New" panose="02020603050405020304" pitchFamily="18" charset="-34"/>
              </a:rPr>
              <a:t> Man könnte glauben, er habe sich aktiv selbst verletzt.</a:t>
            </a:r>
          </a:p>
          <a:p>
            <a:r>
              <a:rPr lang="de-DE" sz="2800" b="1" dirty="0">
                <a:latin typeface="Angsana New" panose="02020603050405020304" pitchFamily="18" charset="-34"/>
                <a:cs typeface="Angsana New" panose="02020603050405020304" pitchFamily="18" charset="-34"/>
              </a:rPr>
              <a:t>Schuldvermutung beim Radfahrer?</a:t>
            </a:r>
          </a:p>
          <a:p>
            <a:r>
              <a:rPr lang="de-DE" sz="2800" b="1" dirty="0">
                <a:solidFill>
                  <a:srgbClr val="0070C0"/>
                </a:solidFill>
                <a:latin typeface="Angsana New" panose="02020603050405020304" pitchFamily="18" charset="-34"/>
                <a:cs typeface="Angsana New" panose="02020603050405020304" pitchFamily="18" charset="-34"/>
              </a:rPr>
              <a:t>Besser: „Der Radfahrer wurde durch die Kollision verletzt.“</a:t>
            </a:r>
          </a:p>
          <a:p>
            <a:endParaRPr lang="de-DE" sz="2800" b="1" dirty="0">
              <a:solidFill>
                <a:srgbClr val="0070C0"/>
              </a:solidFill>
              <a:latin typeface="Angsana New" panose="02020603050405020304" pitchFamily="18" charset="-34"/>
              <a:cs typeface="Angsana New" panose="02020603050405020304" pitchFamily="18" charset="-34"/>
            </a:endParaRPr>
          </a:p>
          <a:p>
            <a:r>
              <a:rPr lang="de-DE" b="1" dirty="0">
                <a:solidFill>
                  <a:srgbClr val="0070C0"/>
                </a:solidFill>
                <a:cs typeface="Angsana New" panose="02020603050405020304" pitchFamily="18" charset="-34"/>
                <a:sym typeface="Wingdings" pitchFamily="2" charset="2"/>
              </a:rPr>
              <a:t> Die Ursache ist klarer benannt.</a:t>
            </a:r>
            <a:endParaRPr lang="de-DE" b="1" dirty="0">
              <a:solidFill>
                <a:srgbClr val="0070C0"/>
              </a:solidFill>
              <a:cs typeface="Angsana New" panose="02020603050405020304" pitchFamily="18" charset="-34"/>
            </a:endParaRPr>
          </a:p>
        </p:txBody>
      </p:sp>
      <p:sp>
        <p:nvSpPr>
          <p:cNvPr id="3" name="Titel 2">
            <a:extLst>
              <a:ext uri="{FF2B5EF4-FFF2-40B4-BE49-F238E27FC236}">
                <a16:creationId xmlns:a16="http://schemas.microsoft.com/office/drawing/2014/main" id="{BCA112EA-5331-87CA-9D11-3B3A92EFC529}"/>
              </a:ext>
            </a:extLst>
          </p:cNvPr>
          <p:cNvSpPr>
            <a:spLocks noGrp="1"/>
          </p:cNvSpPr>
          <p:nvPr>
            <p:ph type="title"/>
          </p:nvPr>
        </p:nvSpPr>
        <p:spPr/>
        <p:txBody>
          <a:bodyPr/>
          <a:lstStyle/>
          <a:p>
            <a:r>
              <a:rPr lang="de-DE"/>
              <a:t>4. Reflexive Verben</a:t>
            </a:r>
          </a:p>
        </p:txBody>
      </p:sp>
      <p:sp>
        <p:nvSpPr>
          <p:cNvPr id="4" name="Datumsplatzhalter 3">
            <a:extLst>
              <a:ext uri="{FF2B5EF4-FFF2-40B4-BE49-F238E27FC236}">
                <a16:creationId xmlns:a16="http://schemas.microsoft.com/office/drawing/2014/main" id="{4B767835-AC84-F812-997C-804B8531E74D}"/>
              </a:ext>
            </a:extLst>
          </p:cNvPr>
          <p:cNvSpPr>
            <a:spLocks noGrp="1"/>
          </p:cNvSpPr>
          <p:nvPr>
            <p:ph type="dt" sz="half" idx="11"/>
          </p:nvPr>
        </p:nvSpPr>
        <p:spPr/>
        <p:txBody>
          <a:bodyPr/>
          <a:lstStyle/>
          <a:p>
            <a:pPr>
              <a:defRPr/>
            </a:pPr>
            <a:r>
              <a:rPr lang="de-CH"/>
              <a:t>03.02.2026</a:t>
            </a:r>
          </a:p>
        </p:txBody>
      </p:sp>
      <p:sp>
        <p:nvSpPr>
          <p:cNvPr id="5" name="Fußzeilenplatzhalter 4">
            <a:extLst>
              <a:ext uri="{FF2B5EF4-FFF2-40B4-BE49-F238E27FC236}">
                <a16:creationId xmlns:a16="http://schemas.microsoft.com/office/drawing/2014/main" id="{300A8675-42FF-2914-ED27-4D1466B32752}"/>
              </a:ext>
            </a:extLst>
          </p:cNvPr>
          <p:cNvSpPr>
            <a:spLocks noGrp="1"/>
          </p:cNvSpPr>
          <p:nvPr>
            <p:ph type="ftr" sz="quarter" idx="12"/>
          </p:nvPr>
        </p:nvSpPr>
        <p:spPr/>
        <p:txBody>
          <a:bodyPr/>
          <a:lstStyle/>
          <a:p>
            <a:pPr>
              <a:defRPr/>
            </a:pPr>
            <a:r>
              <a:rPr lang="de-CH"/>
              <a:t>Unfallsprache - Sprachunfall</a:t>
            </a:r>
          </a:p>
        </p:txBody>
      </p:sp>
      <p:sp>
        <p:nvSpPr>
          <p:cNvPr id="6" name="Foliennummernplatzhalter 5">
            <a:extLst>
              <a:ext uri="{FF2B5EF4-FFF2-40B4-BE49-F238E27FC236}">
                <a16:creationId xmlns:a16="http://schemas.microsoft.com/office/drawing/2014/main" id="{501C6A0E-ADDD-75B1-11AA-09A1163DD621}"/>
              </a:ext>
            </a:extLst>
          </p:cNvPr>
          <p:cNvSpPr>
            <a:spLocks noGrp="1"/>
          </p:cNvSpPr>
          <p:nvPr>
            <p:ph type="sldNum" sz="quarter" idx="13"/>
          </p:nvPr>
        </p:nvSpPr>
        <p:spPr/>
        <p:txBody>
          <a:bodyPr/>
          <a:lstStyle/>
          <a:p>
            <a:r>
              <a:rPr lang="de-CH"/>
              <a:t>|  </a:t>
            </a:r>
            <a:fld id="{B2EE8AD8-D56E-45EB-99E2-2CCF51283985}" type="slidenum">
              <a:rPr lang="de-CH" smtClean="0"/>
              <a:pPr/>
              <a:t>11</a:t>
            </a:fld>
            <a:endParaRPr lang="de-CH"/>
          </a:p>
        </p:txBody>
      </p:sp>
      <p:sp>
        <p:nvSpPr>
          <p:cNvPr id="7" name="Textfeld 6">
            <a:extLst>
              <a:ext uri="{FF2B5EF4-FFF2-40B4-BE49-F238E27FC236}">
                <a16:creationId xmlns:a16="http://schemas.microsoft.com/office/drawing/2014/main" id="{024204B0-EBAC-6571-B22C-45F08FE471F9}"/>
              </a:ext>
            </a:extLst>
          </p:cNvPr>
          <p:cNvSpPr txBox="1"/>
          <p:nvPr/>
        </p:nvSpPr>
        <p:spPr>
          <a:xfrm>
            <a:off x="6172456" y="863600"/>
            <a:ext cx="67635" cy="45762"/>
          </a:xfrm>
          <a:prstGeom prst="rect">
            <a:avLst/>
          </a:prstGeom>
          <a:solidFill>
            <a:schemeClr val="bg2"/>
          </a:solidFill>
        </p:spPr>
        <p:txBody>
          <a:bodyPr wrap="square" rtlCol="0">
            <a:spAutoFit/>
          </a:bodyPr>
          <a:lstStyle/>
          <a:p>
            <a:pPr algn="l"/>
            <a:endParaRPr lang="de-DE"/>
          </a:p>
        </p:txBody>
      </p:sp>
      <p:pic>
        <p:nvPicPr>
          <p:cNvPr id="1026" name="Picture 2">
            <a:extLst>
              <a:ext uri="{FF2B5EF4-FFF2-40B4-BE49-F238E27FC236}">
                <a16:creationId xmlns:a16="http://schemas.microsoft.com/office/drawing/2014/main" id="{6D8D60B5-0FD9-F6CB-A9BF-54659D534D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455" y="184798"/>
            <a:ext cx="2601225" cy="1797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9503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1E5DCBB4-64BC-3DD0-441F-FEA7F3C7DDDF}"/>
              </a:ext>
            </a:extLst>
          </p:cNvPr>
          <p:cNvSpPr>
            <a:spLocks noGrp="1"/>
          </p:cNvSpPr>
          <p:nvPr>
            <p:ph sz="quarter" idx="10"/>
          </p:nvPr>
        </p:nvSpPr>
        <p:spPr/>
        <p:txBody>
          <a:bodyPr/>
          <a:lstStyle/>
          <a:p>
            <a:r>
              <a:rPr lang="de-CH" b="1" dirty="0"/>
              <a:t>Motonormativity</a:t>
            </a:r>
            <a:r>
              <a:rPr lang="de-CH" dirty="0"/>
              <a:t> (Walker et al. 2023): </a:t>
            </a:r>
            <a:r>
              <a:rPr lang="de-CH" dirty="0" err="1"/>
              <a:t>How</a:t>
            </a:r>
            <a:r>
              <a:rPr lang="de-CH" dirty="0"/>
              <a:t> social </a:t>
            </a:r>
            <a:r>
              <a:rPr lang="de-CH" dirty="0" err="1"/>
              <a:t>norms</a:t>
            </a:r>
            <a:r>
              <a:rPr lang="de-CH" dirty="0"/>
              <a:t> </a:t>
            </a:r>
            <a:r>
              <a:rPr lang="de-CH" dirty="0" err="1"/>
              <a:t>hide</a:t>
            </a:r>
            <a:r>
              <a:rPr lang="de-CH" dirty="0"/>
              <a:t> a </a:t>
            </a:r>
            <a:r>
              <a:rPr lang="de-CH" dirty="0" err="1"/>
              <a:t>major</a:t>
            </a:r>
            <a:r>
              <a:rPr lang="de-CH" dirty="0"/>
              <a:t> </a:t>
            </a:r>
            <a:r>
              <a:rPr lang="de-CH" dirty="0" err="1"/>
              <a:t>public</a:t>
            </a:r>
            <a:r>
              <a:rPr lang="de-CH" dirty="0"/>
              <a:t> </a:t>
            </a:r>
            <a:r>
              <a:rPr lang="de-CH" dirty="0" err="1"/>
              <a:t>health</a:t>
            </a:r>
            <a:r>
              <a:rPr lang="de-CH" dirty="0"/>
              <a:t> </a:t>
            </a:r>
            <a:r>
              <a:rPr lang="de-CH" dirty="0" err="1"/>
              <a:t>threat</a:t>
            </a:r>
            <a:endParaRPr lang="de-CH" dirty="0"/>
          </a:p>
          <a:p>
            <a:r>
              <a:rPr lang="de-CH" dirty="0"/>
              <a:t>Unbewusste Neigung, den Gebrauch von Autos als normal anzusehen. </a:t>
            </a:r>
          </a:p>
          <a:p>
            <a:r>
              <a:rPr lang="de-CH" sz="1600" dirty="0"/>
              <a:t>Beispiele: </a:t>
            </a:r>
          </a:p>
          <a:p>
            <a:pPr marL="285750" indent="-285750">
              <a:buFont typeface="Arial" panose="020B0604020202020204" pitchFamily="34" charset="0"/>
              <a:buChar char="•"/>
            </a:pPr>
            <a:r>
              <a:rPr lang="de-CH" sz="1600" dirty="0"/>
              <a:t>Geschwindigkeitsüberschreitungen werden milder geahndet als vergleichbare Vergehen.</a:t>
            </a:r>
          </a:p>
          <a:p>
            <a:pPr marL="285750" indent="-285750">
              <a:buFont typeface="Arial" panose="020B0604020202020204" pitchFamily="34" charset="0"/>
              <a:buChar char="•"/>
            </a:pPr>
            <a:r>
              <a:rPr lang="de-CH" sz="1600" dirty="0"/>
              <a:t>Von </a:t>
            </a:r>
            <a:r>
              <a:rPr lang="de-DE" sz="1600" dirty="0">
                <a:cs typeface="Angsana New" panose="02020603050405020304" pitchFamily="18" charset="-34"/>
              </a:rPr>
              <a:t>Fußgängern </a:t>
            </a:r>
            <a:r>
              <a:rPr lang="de-CH" sz="1600" dirty="0"/>
              <a:t>wird eher erwartet, dass sie helle Kleider tragen, als da</a:t>
            </a:r>
            <a:r>
              <a:rPr lang="de-DE" sz="1600" dirty="0" err="1">
                <a:cs typeface="Angsana New" panose="02020603050405020304" pitchFamily="18" charset="-34"/>
              </a:rPr>
              <a:t>ß</a:t>
            </a:r>
            <a:r>
              <a:rPr lang="de-CH" sz="1600" dirty="0"/>
              <a:t> der Mischverkehr verboten wird. </a:t>
            </a:r>
          </a:p>
          <a:p>
            <a:pPr marL="285750" indent="-285750">
              <a:buFont typeface="Arial" panose="020B0604020202020204" pitchFamily="34" charset="0"/>
              <a:buChar char="•"/>
            </a:pPr>
            <a:r>
              <a:rPr lang="de-CH" sz="1600" dirty="0"/>
              <a:t>Kinder dürfen mit Spielautos spielen, nicht aber mit Gewehren. </a:t>
            </a:r>
          </a:p>
          <a:p>
            <a:pPr marL="285750" indent="-285750">
              <a:buFont typeface="Arial" panose="020B0604020202020204" pitchFamily="34" charset="0"/>
              <a:buChar char="•"/>
            </a:pPr>
            <a:r>
              <a:rPr lang="de-CH" sz="1600" dirty="0"/>
              <a:t>Autofahren wird als Vergnügen dargestellt (Werbung, Filme).</a:t>
            </a:r>
          </a:p>
          <a:p>
            <a:r>
              <a:rPr lang="de-CH" sz="1600" dirty="0"/>
              <a:t>------</a:t>
            </a:r>
          </a:p>
          <a:p>
            <a:pPr marL="285750" indent="-285750">
              <a:buFont typeface="Arial" panose="020B0604020202020204" pitchFamily="34" charset="0"/>
              <a:buChar char="•"/>
            </a:pPr>
            <a:r>
              <a:rPr lang="de-DE" sz="1600" dirty="0">
                <a:cs typeface="Angsana New" panose="02020603050405020304" pitchFamily="18" charset="-34"/>
              </a:rPr>
              <a:t>Straßen</a:t>
            </a:r>
            <a:r>
              <a:rPr lang="de-CH" sz="1600" dirty="0"/>
              <a:t> werden als Autoreviere verstanden.</a:t>
            </a:r>
          </a:p>
          <a:p>
            <a:pPr marL="285750" indent="-285750">
              <a:buFont typeface="Arial" panose="020B0604020202020204" pitchFamily="34" charset="0"/>
              <a:buChar char="•"/>
            </a:pPr>
            <a:r>
              <a:rPr lang="de-CH" sz="1600" dirty="0"/>
              <a:t>Stadtkinder kennen mehr Automarken als Baumarten.</a:t>
            </a:r>
          </a:p>
          <a:p>
            <a:endParaRPr lang="de-CH" dirty="0"/>
          </a:p>
        </p:txBody>
      </p:sp>
      <p:sp>
        <p:nvSpPr>
          <p:cNvPr id="3" name="Titel 2">
            <a:extLst>
              <a:ext uri="{FF2B5EF4-FFF2-40B4-BE49-F238E27FC236}">
                <a16:creationId xmlns:a16="http://schemas.microsoft.com/office/drawing/2014/main" id="{61F96597-39F8-FC09-3006-5BFDC7BCEDD3}"/>
              </a:ext>
            </a:extLst>
          </p:cNvPr>
          <p:cNvSpPr>
            <a:spLocks noGrp="1"/>
          </p:cNvSpPr>
          <p:nvPr>
            <p:ph type="title"/>
          </p:nvPr>
        </p:nvSpPr>
        <p:spPr/>
        <p:txBody>
          <a:bodyPr/>
          <a:lstStyle/>
          <a:p>
            <a:r>
              <a:rPr lang="de-CH"/>
              <a:t>Motonormativität</a:t>
            </a:r>
          </a:p>
        </p:txBody>
      </p:sp>
      <p:sp>
        <p:nvSpPr>
          <p:cNvPr id="4" name="Datumsplatzhalter 3">
            <a:extLst>
              <a:ext uri="{FF2B5EF4-FFF2-40B4-BE49-F238E27FC236}">
                <a16:creationId xmlns:a16="http://schemas.microsoft.com/office/drawing/2014/main" id="{F3497769-9A59-ECD9-ACBE-92512B0784A0}"/>
              </a:ext>
            </a:extLst>
          </p:cNvPr>
          <p:cNvSpPr>
            <a:spLocks noGrp="1"/>
          </p:cNvSpPr>
          <p:nvPr>
            <p:ph type="dt" sz="half" idx="11"/>
          </p:nvPr>
        </p:nvSpPr>
        <p:spPr/>
        <p:txBody>
          <a:bodyPr/>
          <a:lstStyle/>
          <a:p>
            <a:pPr>
              <a:defRPr/>
            </a:pPr>
            <a:r>
              <a:rPr lang="de-CH"/>
              <a:t>03.02.26</a:t>
            </a:r>
          </a:p>
        </p:txBody>
      </p:sp>
      <p:sp>
        <p:nvSpPr>
          <p:cNvPr id="5" name="Fußzeilenplatzhalter 4">
            <a:extLst>
              <a:ext uri="{FF2B5EF4-FFF2-40B4-BE49-F238E27FC236}">
                <a16:creationId xmlns:a16="http://schemas.microsoft.com/office/drawing/2014/main" id="{323885E4-E1CE-38E3-2FEA-E5DB99F20F65}"/>
              </a:ext>
            </a:extLst>
          </p:cNvPr>
          <p:cNvSpPr>
            <a:spLocks noGrp="1"/>
          </p:cNvSpPr>
          <p:nvPr>
            <p:ph type="ftr" sz="quarter" idx="12"/>
          </p:nvPr>
        </p:nvSpPr>
        <p:spPr/>
        <p:txBody>
          <a:bodyPr/>
          <a:lstStyle/>
          <a:p>
            <a:pPr>
              <a:defRPr/>
            </a:pPr>
            <a:r>
              <a:rPr lang="de-CH"/>
              <a:t>Unfallsprache - Sprachunfall</a:t>
            </a:r>
          </a:p>
        </p:txBody>
      </p:sp>
      <p:sp>
        <p:nvSpPr>
          <p:cNvPr id="6" name="Foliennummernplatzhalter 5">
            <a:extLst>
              <a:ext uri="{FF2B5EF4-FFF2-40B4-BE49-F238E27FC236}">
                <a16:creationId xmlns:a16="http://schemas.microsoft.com/office/drawing/2014/main" id="{AE4614A9-F8B0-DC08-3D16-4DF41823E1B3}"/>
              </a:ext>
            </a:extLst>
          </p:cNvPr>
          <p:cNvSpPr>
            <a:spLocks noGrp="1"/>
          </p:cNvSpPr>
          <p:nvPr>
            <p:ph type="sldNum" sz="quarter" idx="13"/>
          </p:nvPr>
        </p:nvSpPr>
        <p:spPr/>
        <p:txBody>
          <a:bodyPr/>
          <a:lstStyle/>
          <a:p>
            <a:r>
              <a:rPr lang="de-CH"/>
              <a:t>|  </a:t>
            </a:r>
            <a:fld id="{B2EE8AD8-D56E-45EB-99E2-2CCF51283985}" type="slidenum">
              <a:rPr lang="de-CH" smtClean="0"/>
              <a:pPr/>
              <a:t>12</a:t>
            </a:fld>
            <a:endParaRPr lang="de-CH"/>
          </a:p>
        </p:txBody>
      </p:sp>
    </p:spTree>
    <p:extLst>
      <p:ext uri="{BB962C8B-B14F-4D97-AF65-F5344CB8AC3E}">
        <p14:creationId xmlns:p14="http://schemas.microsoft.com/office/powerpoint/2010/main" val="61001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3D4E38EF-33CB-9150-AE6D-A803F233C3F9}"/>
              </a:ext>
            </a:extLst>
          </p:cNvPr>
          <p:cNvSpPr>
            <a:spLocks noGrp="1"/>
          </p:cNvSpPr>
          <p:nvPr>
            <p:ph sz="quarter" idx="10"/>
          </p:nvPr>
        </p:nvSpPr>
        <p:spPr/>
        <p:txBody>
          <a:bodyPr/>
          <a:lstStyle/>
          <a:p>
            <a:r>
              <a:rPr lang="de-CH" b="1"/>
              <a:t>Sprachgebrauch, der Motonormalität bestärkt – Alltagsmetaphern</a:t>
            </a:r>
            <a:endParaRPr lang="de-CH"/>
          </a:p>
          <a:p>
            <a:r>
              <a:rPr lang="de-CH" sz="1600" b="1"/>
              <a:t>einige gängige Ausdrücke</a:t>
            </a:r>
          </a:p>
          <a:p>
            <a:r>
              <a:rPr lang="de-CH" sz="1600"/>
              <a:t>-    Die Biobauern </a:t>
            </a:r>
            <a:r>
              <a:rPr lang="de-CH" sz="1600">
                <a:solidFill>
                  <a:srgbClr val="FF0000"/>
                </a:solidFill>
              </a:rPr>
              <a:t>geben jetzt Gas! </a:t>
            </a:r>
          </a:p>
          <a:p>
            <a:r>
              <a:rPr lang="de-CH" sz="1600"/>
              <a:t>-    Die Grünen </a:t>
            </a:r>
            <a:r>
              <a:rPr lang="de-CH" sz="1600">
                <a:solidFill>
                  <a:srgbClr val="FF0000"/>
                </a:solidFill>
              </a:rPr>
              <a:t>kommen in Fahrt, sind auf der Überholspur.</a:t>
            </a:r>
            <a:r>
              <a:rPr lang="de-CH" sz="1600"/>
              <a:t> </a:t>
            </a:r>
          </a:p>
          <a:p>
            <a:r>
              <a:rPr lang="de-CH" sz="1600"/>
              <a:t>-    Die Wirtschaft </a:t>
            </a:r>
            <a:r>
              <a:rPr lang="de-CH" sz="1600">
                <a:solidFill>
                  <a:srgbClr val="FF0000"/>
                </a:solidFill>
              </a:rPr>
              <a:t>legt den Rückwärtsgang ein. </a:t>
            </a:r>
          </a:p>
          <a:p>
            <a:r>
              <a:rPr lang="de-CH" sz="1600"/>
              <a:t>-    Silvia hat nach ihren Prüfungen </a:t>
            </a:r>
            <a:r>
              <a:rPr lang="de-CH" sz="1600">
                <a:solidFill>
                  <a:srgbClr val="FF0000"/>
                </a:solidFill>
              </a:rPr>
              <a:t>einen Gang runtergeschaltet.</a:t>
            </a:r>
            <a:r>
              <a:rPr lang="de-CH" sz="1600"/>
              <a:t>  </a:t>
            </a:r>
          </a:p>
          <a:p>
            <a:r>
              <a:rPr lang="de-CH" sz="1600"/>
              <a:t>-    Die CDU hat gerade </a:t>
            </a:r>
            <a:r>
              <a:rPr lang="de-CH" sz="1600">
                <a:solidFill>
                  <a:srgbClr val="FF0000"/>
                </a:solidFill>
              </a:rPr>
              <a:t>noch die Kurve gekriegt. </a:t>
            </a:r>
          </a:p>
          <a:p>
            <a:pPr marL="285750" indent="-285750">
              <a:buFontTx/>
              <a:buChar char="-"/>
            </a:pPr>
            <a:r>
              <a:rPr lang="de-CH" sz="1600"/>
              <a:t>Die Arbeitnehmer sind </a:t>
            </a:r>
            <a:r>
              <a:rPr lang="de-CH" sz="1600">
                <a:solidFill>
                  <a:srgbClr val="FF0000"/>
                </a:solidFill>
              </a:rPr>
              <a:t>auf die Bremse getreten.  </a:t>
            </a:r>
          </a:p>
          <a:p>
            <a:pPr marL="285750" indent="-285750">
              <a:buFontTx/>
              <a:buChar char="-"/>
            </a:pPr>
            <a:r>
              <a:rPr lang="de-CH" sz="1600"/>
              <a:t>Peter lebt so hektisch: Er sollte mal </a:t>
            </a:r>
            <a:r>
              <a:rPr lang="de-CH" sz="1600">
                <a:solidFill>
                  <a:srgbClr val="FF0000"/>
                </a:solidFill>
              </a:rPr>
              <a:t>den Fu</a:t>
            </a:r>
            <a:r>
              <a:rPr lang="de-DE" sz="1600" err="1">
                <a:solidFill>
                  <a:srgbClr val="FF0000"/>
                </a:solidFill>
                <a:cs typeface="Angsana New" panose="02020603050405020304" pitchFamily="18" charset="-34"/>
              </a:rPr>
              <a:t>ß</a:t>
            </a:r>
            <a:r>
              <a:rPr lang="de-CH" sz="1600">
                <a:solidFill>
                  <a:srgbClr val="FF0000"/>
                </a:solidFill>
              </a:rPr>
              <a:t> vom Gaspedal nehmen.</a:t>
            </a:r>
          </a:p>
          <a:p>
            <a:pPr marL="285750" indent="-285750">
              <a:buFontTx/>
              <a:buChar char="-"/>
            </a:pPr>
            <a:r>
              <a:rPr lang="de-CH" sz="1600"/>
              <a:t>Beim Geigenspielen: </a:t>
            </a:r>
            <a:r>
              <a:rPr lang="de-CH" sz="1600">
                <a:solidFill>
                  <a:srgbClr val="FF0000"/>
                </a:solidFill>
              </a:rPr>
              <a:t>Das ist ein Moment, wo meine Seele auftankt</a:t>
            </a:r>
            <a:r>
              <a:rPr lang="de-CH" sz="1600"/>
              <a:t>. </a:t>
            </a:r>
          </a:p>
          <a:p>
            <a:r>
              <a:rPr lang="de-CH"/>
              <a:t>konzeptuelle Metapher:</a:t>
            </a:r>
          </a:p>
          <a:p>
            <a:r>
              <a:rPr lang="de-CH"/>
              <a:t> DER MENSCH IST EIN(E) AUTOMOBILST(IN)</a:t>
            </a:r>
          </a:p>
          <a:p>
            <a:endParaRPr lang="de-CH"/>
          </a:p>
          <a:p>
            <a:endParaRPr lang="de-CH" b="1"/>
          </a:p>
        </p:txBody>
      </p:sp>
      <p:sp>
        <p:nvSpPr>
          <p:cNvPr id="3" name="Titel 2">
            <a:extLst>
              <a:ext uri="{FF2B5EF4-FFF2-40B4-BE49-F238E27FC236}">
                <a16:creationId xmlns:a16="http://schemas.microsoft.com/office/drawing/2014/main" id="{4B68F3D6-CF78-F84D-5E02-726F97C8AE6D}"/>
              </a:ext>
            </a:extLst>
          </p:cNvPr>
          <p:cNvSpPr>
            <a:spLocks noGrp="1"/>
          </p:cNvSpPr>
          <p:nvPr>
            <p:ph type="title"/>
          </p:nvPr>
        </p:nvSpPr>
        <p:spPr/>
        <p:txBody>
          <a:bodyPr/>
          <a:lstStyle/>
          <a:p>
            <a:r>
              <a:rPr lang="de-CH" dirty="0"/>
              <a:t>Sprachliche Motonormativität</a:t>
            </a:r>
          </a:p>
        </p:txBody>
      </p:sp>
      <p:sp>
        <p:nvSpPr>
          <p:cNvPr id="4" name="Datumsplatzhalter 3">
            <a:extLst>
              <a:ext uri="{FF2B5EF4-FFF2-40B4-BE49-F238E27FC236}">
                <a16:creationId xmlns:a16="http://schemas.microsoft.com/office/drawing/2014/main" id="{8C892189-E8AF-64E7-061B-71ADCDB2D927}"/>
              </a:ext>
            </a:extLst>
          </p:cNvPr>
          <p:cNvSpPr>
            <a:spLocks noGrp="1"/>
          </p:cNvSpPr>
          <p:nvPr>
            <p:ph type="dt" sz="half" idx="11"/>
          </p:nvPr>
        </p:nvSpPr>
        <p:spPr/>
        <p:txBody>
          <a:bodyPr/>
          <a:lstStyle/>
          <a:p>
            <a:pPr>
              <a:defRPr/>
            </a:pPr>
            <a:r>
              <a:rPr lang="de-DE"/>
              <a:t>14.10.2025</a:t>
            </a:r>
            <a:endParaRPr lang="de-CH"/>
          </a:p>
        </p:txBody>
      </p:sp>
      <p:sp>
        <p:nvSpPr>
          <p:cNvPr id="5" name="Fußzeilenplatzhalter 4">
            <a:extLst>
              <a:ext uri="{FF2B5EF4-FFF2-40B4-BE49-F238E27FC236}">
                <a16:creationId xmlns:a16="http://schemas.microsoft.com/office/drawing/2014/main" id="{A0F58C85-C87D-35CD-E79F-1EC1EF96E36F}"/>
              </a:ext>
            </a:extLst>
          </p:cNvPr>
          <p:cNvSpPr>
            <a:spLocks noGrp="1"/>
          </p:cNvSpPr>
          <p:nvPr>
            <p:ph type="ftr" sz="quarter" idx="12"/>
          </p:nvPr>
        </p:nvSpPr>
        <p:spPr/>
        <p:txBody>
          <a:bodyPr/>
          <a:lstStyle/>
          <a:p>
            <a:pPr>
              <a:defRPr/>
            </a:pPr>
            <a:r>
              <a:rPr lang="de-CH"/>
              <a:t>Verkehrssprache - verkehrte Sprache?</a:t>
            </a:r>
          </a:p>
        </p:txBody>
      </p:sp>
      <p:sp>
        <p:nvSpPr>
          <p:cNvPr id="6" name="Foliennummernplatzhalter 5">
            <a:extLst>
              <a:ext uri="{FF2B5EF4-FFF2-40B4-BE49-F238E27FC236}">
                <a16:creationId xmlns:a16="http://schemas.microsoft.com/office/drawing/2014/main" id="{57773AE0-F6E5-8AB0-2B85-805202E6C336}"/>
              </a:ext>
            </a:extLst>
          </p:cNvPr>
          <p:cNvSpPr>
            <a:spLocks noGrp="1"/>
          </p:cNvSpPr>
          <p:nvPr>
            <p:ph type="sldNum" sz="quarter" idx="13"/>
          </p:nvPr>
        </p:nvSpPr>
        <p:spPr/>
        <p:txBody>
          <a:bodyPr/>
          <a:lstStyle/>
          <a:p>
            <a:r>
              <a:rPr lang="de-CH"/>
              <a:t>|  </a:t>
            </a:r>
            <a:fld id="{B2EE8AD8-D56E-45EB-99E2-2CCF51283985}" type="slidenum">
              <a:rPr lang="de-CH" smtClean="0"/>
              <a:pPr/>
              <a:t>13</a:t>
            </a:fld>
            <a:endParaRPr lang="de-CH"/>
          </a:p>
        </p:txBody>
      </p:sp>
    </p:spTree>
    <p:extLst>
      <p:ext uri="{BB962C8B-B14F-4D97-AF65-F5344CB8AC3E}">
        <p14:creationId xmlns:p14="http://schemas.microsoft.com/office/powerpoint/2010/main" val="2646852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747C41D-DDC4-4B24-EACD-6B69523DF9C9}"/>
              </a:ext>
            </a:extLst>
          </p:cNvPr>
          <p:cNvSpPr>
            <a:spLocks noGrp="1"/>
          </p:cNvSpPr>
          <p:nvPr>
            <p:ph sz="quarter" idx="10"/>
          </p:nvPr>
        </p:nvSpPr>
        <p:spPr>
          <a:xfrm>
            <a:off x="700881" y="2048707"/>
            <a:ext cx="4068763" cy="1515142"/>
          </a:xfrm>
        </p:spPr>
        <p:txBody>
          <a:bodyPr/>
          <a:lstStyle/>
          <a:p>
            <a:r>
              <a:rPr lang="de-DE"/>
              <a:t>1) Was ist eine Straße?</a:t>
            </a:r>
          </a:p>
        </p:txBody>
      </p:sp>
      <p:sp>
        <p:nvSpPr>
          <p:cNvPr id="3" name="Titel 2">
            <a:extLst>
              <a:ext uri="{FF2B5EF4-FFF2-40B4-BE49-F238E27FC236}">
                <a16:creationId xmlns:a16="http://schemas.microsoft.com/office/drawing/2014/main" id="{B7529164-AA84-C09A-EEA5-E76D4AA3603E}"/>
              </a:ext>
            </a:extLst>
          </p:cNvPr>
          <p:cNvSpPr>
            <a:spLocks noGrp="1"/>
          </p:cNvSpPr>
          <p:nvPr>
            <p:ph type="title"/>
          </p:nvPr>
        </p:nvSpPr>
        <p:spPr/>
        <p:txBody>
          <a:bodyPr/>
          <a:lstStyle/>
          <a:p>
            <a:r>
              <a:rPr lang="de-DE"/>
              <a:t>Sprachliche Motonormativität</a:t>
            </a:r>
          </a:p>
        </p:txBody>
      </p:sp>
      <p:sp>
        <p:nvSpPr>
          <p:cNvPr id="4" name="Datumsplatzhalter 3">
            <a:extLst>
              <a:ext uri="{FF2B5EF4-FFF2-40B4-BE49-F238E27FC236}">
                <a16:creationId xmlns:a16="http://schemas.microsoft.com/office/drawing/2014/main" id="{85BE4F52-E682-CF30-F1CD-DB546E18D6B3}"/>
              </a:ext>
            </a:extLst>
          </p:cNvPr>
          <p:cNvSpPr>
            <a:spLocks noGrp="1"/>
          </p:cNvSpPr>
          <p:nvPr>
            <p:ph type="dt" sz="half" idx="11"/>
          </p:nvPr>
        </p:nvSpPr>
        <p:spPr/>
        <p:txBody>
          <a:bodyPr/>
          <a:lstStyle/>
          <a:p>
            <a:pPr>
              <a:defRPr/>
            </a:pPr>
            <a:r>
              <a:rPr lang="de-CH"/>
              <a:t>03.02.2026</a:t>
            </a:r>
          </a:p>
        </p:txBody>
      </p:sp>
      <p:sp>
        <p:nvSpPr>
          <p:cNvPr id="5" name="Fußzeilenplatzhalter 4">
            <a:extLst>
              <a:ext uri="{FF2B5EF4-FFF2-40B4-BE49-F238E27FC236}">
                <a16:creationId xmlns:a16="http://schemas.microsoft.com/office/drawing/2014/main" id="{455CC355-D428-3199-B977-7D2D3558B9D3}"/>
              </a:ext>
            </a:extLst>
          </p:cNvPr>
          <p:cNvSpPr>
            <a:spLocks noGrp="1"/>
          </p:cNvSpPr>
          <p:nvPr>
            <p:ph type="ftr" sz="quarter" idx="12"/>
          </p:nvPr>
        </p:nvSpPr>
        <p:spPr/>
        <p:txBody>
          <a:bodyPr/>
          <a:lstStyle/>
          <a:p>
            <a:pPr>
              <a:defRPr/>
            </a:pPr>
            <a:r>
              <a:rPr lang="de-CH"/>
              <a:t>Unfallsprache - Sprachunfall</a:t>
            </a:r>
          </a:p>
        </p:txBody>
      </p:sp>
      <p:sp>
        <p:nvSpPr>
          <p:cNvPr id="6" name="Foliennummernplatzhalter 5">
            <a:extLst>
              <a:ext uri="{FF2B5EF4-FFF2-40B4-BE49-F238E27FC236}">
                <a16:creationId xmlns:a16="http://schemas.microsoft.com/office/drawing/2014/main" id="{A94B2221-92F1-5785-FD48-F46194ED85B2}"/>
              </a:ext>
            </a:extLst>
          </p:cNvPr>
          <p:cNvSpPr>
            <a:spLocks noGrp="1"/>
          </p:cNvSpPr>
          <p:nvPr>
            <p:ph type="sldNum" sz="quarter" idx="13"/>
          </p:nvPr>
        </p:nvSpPr>
        <p:spPr/>
        <p:txBody>
          <a:bodyPr/>
          <a:lstStyle/>
          <a:p>
            <a:r>
              <a:rPr lang="de-CH"/>
              <a:t>|  </a:t>
            </a:r>
            <a:fld id="{B2EE8AD8-D56E-45EB-99E2-2CCF51283985}" type="slidenum">
              <a:rPr lang="de-CH" smtClean="0"/>
              <a:pPr/>
              <a:t>14</a:t>
            </a:fld>
            <a:endParaRPr lang="de-CH"/>
          </a:p>
        </p:txBody>
      </p:sp>
      <p:pic>
        <p:nvPicPr>
          <p:cNvPr id="1026" name="Picture 2">
            <a:extLst>
              <a:ext uri="{FF2B5EF4-FFF2-40B4-BE49-F238E27FC236}">
                <a16:creationId xmlns:a16="http://schemas.microsoft.com/office/drawing/2014/main" id="{3980A284-73C8-A785-BE39-C90380E431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923461"/>
            <a:ext cx="2664296" cy="1505539"/>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a:extLst>
              <a:ext uri="{FF2B5EF4-FFF2-40B4-BE49-F238E27FC236}">
                <a16:creationId xmlns:a16="http://schemas.microsoft.com/office/drawing/2014/main" id="{9F97C2C9-4E6D-28C0-C2C2-8FC276CB9B30}"/>
              </a:ext>
            </a:extLst>
          </p:cNvPr>
          <p:cNvSpPr txBox="1"/>
          <p:nvPr/>
        </p:nvSpPr>
        <p:spPr>
          <a:xfrm>
            <a:off x="609600" y="3698697"/>
            <a:ext cx="6797865" cy="1477328"/>
          </a:xfrm>
          <a:prstGeom prst="rect">
            <a:avLst/>
          </a:prstGeom>
          <a:noFill/>
        </p:spPr>
        <p:txBody>
          <a:bodyPr wrap="square" rtlCol="0">
            <a:spAutoFit/>
          </a:bodyPr>
          <a:lstStyle/>
          <a:p>
            <a:pPr algn="l"/>
            <a:r>
              <a:rPr lang="de-DE" dirty="0"/>
              <a:t>2) „Autostunde“ etwa in Immobilien- und Urlaubsanzeigen</a:t>
            </a:r>
          </a:p>
          <a:p>
            <a:pPr algn="l"/>
            <a:endParaRPr lang="de-DE" dirty="0"/>
          </a:p>
          <a:p>
            <a:pPr algn="l"/>
            <a:r>
              <a:rPr lang="de-DE" dirty="0">
                <a:sym typeface="Wingdings" pitchFamily="2" charset="2"/>
              </a:rPr>
              <a:t> Das Auto dient als Distanzma</a:t>
            </a:r>
            <a:r>
              <a:rPr lang="de-DE" sz="1800" dirty="0">
                <a:cs typeface="Angsana New" panose="02020603050405020304" pitchFamily="18" charset="-34"/>
              </a:rPr>
              <a:t>ß</a:t>
            </a:r>
            <a:r>
              <a:rPr lang="de-DE" dirty="0">
                <a:sym typeface="Wingdings" pitchFamily="2" charset="2"/>
              </a:rPr>
              <a:t>stab.</a:t>
            </a:r>
            <a:endParaRPr lang="de-DE" dirty="0"/>
          </a:p>
          <a:p>
            <a:pPr algn="l"/>
            <a:endParaRPr lang="de-DE" dirty="0"/>
          </a:p>
          <a:p>
            <a:pPr algn="l"/>
            <a:endParaRPr lang="de-DE" dirty="0"/>
          </a:p>
        </p:txBody>
      </p:sp>
    </p:spTree>
    <p:extLst>
      <p:ext uri="{BB962C8B-B14F-4D97-AF65-F5344CB8AC3E}">
        <p14:creationId xmlns:p14="http://schemas.microsoft.com/office/powerpoint/2010/main" val="2995334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0E79D21-9BBA-2A0B-7DB4-17EFC499C310}"/>
              </a:ext>
            </a:extLst>
          </p:cNvPr>
          <p:cNvSpPr>
            <a:spLocks noGrp="1"/>
          </p:cNvSpPr>
          <p:nvPr>
            <p:ph sz="quarter" idx="10"/>
          </p:nvPr>
        </p:nvSpPr>
        <p:spPr>
          <a:xfrm>
            <a:off x="611188" y="1976437"/>
            <a:ext cx="8137525" cy="4248150"/>
          </a:xfrm>
        </p:spPr>
        <p:txBody>
          <a:bodyPr/>
          <a:lstStyle/>
          <a:p>
            <a:r>
              <a:rPr lang="de-DE" dirty="0"/>
              <a:t>„</a:t>
            </a:r>
            <a:r>
              <a:rPr lang="de-DE" sz="2800" dirty="0">
                <a:latin typeface="Angsana New" panose="02020603050405020304" pitchFamily="18" charset="-34"/>
                <a:cs typeface="Angsana New" panose="02020603050405020304" pitchFamily="18" charset="-34"/>
              </a:rPr>
              <a:t>Der Autofahrer </a:t>
            </a:r>
            <a:r>
              <a:rPr lang="de-DE" sz="2800" u="sng" dirty="0">
                <a:latin typeface="Angsana New" panose="02020603050405020304" pitchFamily="18" charset="-34"/>
                <a:cs typeface="Angsana New" panose="02020603050405020304" pitchFamily="18" charset="-34"/>
              </a:rPr>
              <a:t>beabsichtigte</a:t>
            </a:r>
            <a:r>
              <a:rPr lang="de-DE" sz="2800" dirty="0">
                <a:latin typeface="Angsana New" panose="02020603050405020304" pitchFamily="18" charset="-34"/>
                <a:cs typeface="Angsana New" panose="02020603050405020304" pitchFamily="18" charset="-34"/>
              </a:rPr>
              <a:t> in Richtung Nordstraße zu fahren.“</a:t>
            </a:r>
          </a:p>
          <a:p>
            <a:r>
              <a:rPr lang="de-DE" sz="2800" dirty="0">
                <a:latin typeface="Angsana New" panose="02020603050405020304" pitchFamily="18" charset="-34"/>
                <a:cs typeface="Angsana New" panose="02020603050405020304" pitchFamily="18" charset="-34"/>
              </a:rPr>
              <a:t>„Er </a:t>
            </a:r>
            <a:r>
              <a:rPr lang="de-DE" sz="2800" u="sng" dirty="0">
                <a:latin typeface="Angsana New" panose="02020603050405020304" pitchFamily="18" charset="-34"/>
                <a:cs typeface="Angsana New" panose="02020603050405020304" pitchFamily="18" charset="-34"/>
              </a:rPr>
              <a:t>übersah</a:t>
            </a:r>
            <a:r>
              <a:rPr lang="de-DE" sz="2800" dirty="0">
                <a:latin typeface="Angsana New" panose="02020603050405020304" pitchFamily="18" charset="-34"/>
                <a:cs typeface="Angsana New" panose="02020603050405020304" pitchFamily="18" charset="-34"/>
              </a:rPr>
              <a:t> die Fußgängerin.“</a:t>
            </a:r>
          </a:p>
          <a:p>
            <a:r>
              <a:rPr lang="de-DE" b="1" dirty="0">
                <a:solidFill>
                  <a:srgbClr val="C00000"/>
                </a:solidFill>
              </a:rPr>
              <a:t>Problem: </a:t>
            </a:r>
          </a:p>
          <a:p>
            <a:pPr marL="285750" indent="-285750">
              <a:buFont typeface="Wingdings" pitchFamily="2" charset="2"/>
              <a:buChar char="à"/>
            </a:pPr>
            <a:r>
              <a:rPr lang="de-DE" dirty="0"/>
              <a:t>„Übersah“ wirkt entschuldigend.</a:t>
            </a:r>
          </a:p>
          <a:p>
            <a:pPr marL="285750" indent="-285750">
              <a:buFont typeface="Wingdings" pitchFamily="2" charset="2"/>
              <a:buChar char="à"/>
            </a:pPr>
            <a:r>
              <a:rPr lang="de-DE" dirty="0">
                <a:sym typeface="Wingdings" pitchFamily="2" charset="2"/>
              </a:rPr>
              <a:t>Perspektive der Fußgängerin kommt nicht vor. </a:t>
            </a:r>
          </a:p>
          <a:p>
            <a:endParaRPr lang="de-DE" dirty="0">
              <a:sym typeface="Wingdings" pitchFamily="2" charset="2"/>
            </a:endParaRPr>
          </a:p>
          <a:p>
            <a:pPr marL="285750" indent="-285750">
              <a:buFont typeface="Wingdings" pitchFamily="2" charset="2"/>
              <a:buChar char="à"/>
            </a:pPr>
            <a:r>
              <a:rPr lang="de-DE" dirty="0">
                <a:solidFill>
                  <a:srgbClr val="0070C0"/>
                </a:solidFill>
                <a:sym typeface="Wingdings" pitchFamily="2" charset="2"/>
              </a:rPr>
              <a:t>Besser: </a:t>
            </a:r>
            <a:r>
              <a:rPr lang="de-DE" sz="2800" b="1" dirty="0">
                <a:solidFill>
                  <a:srgbClr val="0070C0"/>
                </a:solidFill>
                <a:latin typeface="Angsana New" panose="02020603050405020304" pitchFamily="18" charset="-34"/>
                <a:cs typeface="Angsana New" panose="02020603050405020304" pitchFamily="18" charset="-34"/>
                <a:sym typeface="Wingdings" pitchFamily="2" charset="2"/>
              </a:rPr>
              <a:t>„Der Autofahrer erklärte, er habe die Fußgängerin übersehen.“</a:t>
            </a:r>
          </a:p>
          <a:p>
            <a:pPr marL="285750" indent="-285750">
              <a:buFont typeface="Wingdings" pitchFamily="2" charset="2"/>
              <a:buChar char="à"/>
            </a:pPr>
            <a:r>
              <a:rPr lang="de-DE" sz="2800" dirty="0">
                <a:solidFill>
                  <a:srgbClr val="0070C0"/>
                </a:solidFill>
                <a:latin typeface="Angsana New" panose="02020603050405020304" pitchFamily="18" charset="-34"/>
                <a:cs typeface="Angsana New" panose="02020603050405020304" pitchFamily="18" charset="-34"/>
                <a:sym typeface="Wingdings" pitchFamily="2" charset="2"/>
              </a:rPr>
              <a:t>Perspektive des Autofahrers ist kenntlich gemacht.</a:t>
            </a:r>
            <a:endParaRPr lang="de-DE" sz="2800" dirty="0">
              <a:solidFill>
                <a:srgbClr val="0070C0"/>
              </a:solidFill>
              <a:latin typeface="Angsana New" panose="02020603050405020304" pitchFamily="18" charset="-34"/>
              <a:cs typeface="Angsana New" panose="02020603050405020304" pitchFamily="18" charset="-34"/>
            </a:endParaRPr>
          </a:p>
        </p:txBody>
      </p:sp>
      <p:sp>
        <p:nvSpPr>
          <p:cNvPr id="3" name="Titel 2">
            <a:extLst>
              <a:ext uri="{FF2B5EF4-FFF2-40B4-BE49-F238E27FC236}">
                <a16:creationId xmlns:a16="http://schemas.microsoft.com/office/drawing/2014/main" id="{8A506E9E-26EA-F2DB-834A-0769B55DC138}"/>
              </a:ext>
            </a:extLst>
          </p:cNvPr>
          <p:cNvSpPr>
            <a:spLocks noGrp="1"/>
          </p:cNvSpPr>
          <p:nvPr>
            <p:ph type="title"/>
          </p:nvPr>
        </p:nvSpPr>
        <p:spPr/>
        <p:txBody>
          <a:bodyPr/>
          <a:lstStyle/>
          <a:p>
            <a:r>
              <a:rPr lang="de-DE" dirty="0"/>
              <a:t>5. Perspektivenübernahme</a:t>
            </a:r>
          </a:p>
        </p:txBody>
      </p:sp>
      <p:sp>
        <p:nvSpPr>
          <p:cNvPr id="4" name="Datumsplatzhalter 3">
            <a:extLst>
              <a:ext uri="{FF2B5EF4-FFF2-40B4-BE49-F238E27FC236}">
                <a16:creationId xmlns:a16="http://schemas.microsoft.com/office/drawing/2014/main" id="{610F1CAE-06EE-DD2B-D055-EA9AAD706E6B}"/>
              </a:ext>
            </a:extLst>
          </p:cNvPr>
          <p:cNvSpPr>
            <a:spLocks noGrp="1"/>
          </p:cNvSpPr>
          <p:nvPr>
            <p:ph type="dt" sz="half" idx="11"/>
          </p:nvPr>
        </p:nvSpPr>
        <p:spPr/>
        <p:txBody>
          <a:bodyPr/>
          <a:lstStyle/>
          <a:p>
            <a:pPr>
              <a:defRPr/>
            </a:pPr>
            <a:r>
              <a:rPr lang="de-CH"/>
              <a:t>03.02.2026</a:t>
            </a:r>
          </a:p>
        </p:txBody>
      </p:sp>
      <p:sp>
        <p:nvSpPr>
          <p:cNvPr id="5" name="Fußzeilenplatzhalter 4">
            <a:extLst>
              <a:ext uri="{FF2B5EF4-FFF2-40B4-BE49-F238E27FC236}">
                <a16:creationId xmlns:a16="http://schemas.microsoft.com/office/drawing/2014/main" id="{3A009D63-017C-FBA4-B329-F7A846E956A4}"/>
              </a:ext>
            </a:extLst>
          </p:cNvPr>
          <p:cNvSpPr>
            <a:spLocks noGrp="1"/>
          </p:cNvSpPr>
          <p:nvPr>
            <p:ph type="ftr" sz="quarter" idx="12"/>
          </p:nvPr>
        </p:nvSpPr>
        <p:spPr/>
        <p:txBody>
          <a:bodyPr/>
          <a:lstStyle/>
          <a:p>
            <a:pPr>
              <a:defRPr/>
            </a:pPr>
            <a:r>
              <a:rPr lang="de-CH"/>
              <a:t>Unfallsprache - Sprachunfall</a:t>
            </a:r>
          </a:p>
        </p:txBody>
      </p:sp>
      <p:sp>
        <p:nvSpPr>
          <p:cNvPr id="6" name="Foliennummernplatzhalter 5">
            <a:extLst>
              <a:ext uri="{FF2B5EF4-FFF2-40B4-BE49-F238E27FC236}">
                <a16:creationId xmlns:a16="http://schemas.microsoft.com/office/drawing/2014/main" id="{A26BCB1E-143F-DCCD-AE75-E192CD2137EC}"/>
              </a:ext>
            </a:extLst>
          </p:cNvPr>
          <p:cNvSpPr>
            <a:spLocks noGrp="1"/>
          </p:cNvSpPr>
          <p:nvPr>
            <p:ph type="sldNum" sz="quarter" idx="13"/>
          </p:nvPr>
        </p:nvSpPr>
        <p:spPr/>
        <p:txBody>
          <a:bodyPr/>
          <a:lstStyle/>
          <a:p>
            <a:r>
              <a:rPr lang="de-CH"/>
              <a:t>|  </a:t>
            </a:r>
            <a:fld id="{B2EE8AD8-D56E-45EB-99E2-2CCF51283985}" type="slidenum">
              <a:rPr lang="de-CH" smtClean="0"/>
              <a:pPr/>
              <a:t>15</a:t>
            </a:fld>
            <a:endParaRPr lang="de-CH"/>
          </a:p>
        </p:txBody>
      </p:sp>
      <p:sp>
        <p:nvSpPr>
          <p:cNvPr id="7" name="Textfeld 6">
            <a:extLst>
              <a:ext uri="{FF2B5EF4-FFF2-40B4-BE49-F238E27FC236}">
                <a16:creationId xmlns:a16="http://schemas.microsoft.com/office/drawing/2014/main" id="{99D0C9C2-A8D2-8D1D-9E24-B97E27B6E417}"/>
              </a:ext>
            </a:extLst>
          </p:cNvPr>
          <p:cNvSpPr txBox="1"/>
          <p:nvPr/>
        </p:nvSpPr>
        <p:spPr>
          <a:xfrm>
            <a:off x="6207275" y="465255"/>
            <a:ext cx="51633" cy="45719"/>
          </a:xfrm>
          <a:prstGeom prst="rect">
            <a:avLst/>
          </a:prstGeom>
          <a:solidFill>
            <a:schemeClr val="bg2"/>
          </a:solidFill>
        </p:spPr>
        <p:txBody>
          <a:bodyPr wrap="square" rtlCol="0">
            <a:spAutoFit/>
          </a:bodyPr>
          <a:lstStyle/>
          <a:p>
            <a:pPr algn="l"/>
            <a:endParaRPr lang="de-DE"/>
          </a:p>
        </p:txBody>
      </p:sp>
      <p:pic>
        <p:nvPicPr>
          <p:cNvPr id="2050" name="Picture 2">
            <a:extLst>
              <a:ext uri="{FF2B5EF4-FFF2-40B4-BE49-F238E27FC236}">
                <a16:creationId xmlns:a16="http://schemas.microsoft.com/office/drawing/2014/main" id="{777158E0-67BA-D9A3-52DB-1ED1EFB480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0801" y="457319"/>
            <a:ext cx="2555776" cy="1495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06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322D9B4-0CED-D1B7-8CC8-7B5724BC238B}"/>
              </a:ext>
            </a:extLst>
          </p:cNvPr>
          <p:cNvSpPr>
            <a:spLocks noGrp="1"/>
          </p:cNvSpPr>
          <p:nvPr>
            <p:ph type="title"/>
          </p:nvPr>
        </p:nvSpPr>
        <p:spPr>
          <a:xfrm>
            <a:off x="611188" y="764705"/>
            <a:ext cx="8137525" cy="504056"/>
          </a:xfrm>
        </p:spPr>
        <p:txBody>
          <a:bodyPr/>
          <a:lstStyle/>
          <a:p>
            <a:r>
              <a:rPr lang="de-DE"/>
              <a:t>Straße als Friedhof</a:t>
            </a:r>
          </a:p>
        </p:txBody>
      </p:sp>
      <p:sp>
        <p:nvSpPr>
          <p:cNvPr id="4" name="Datumsplatzhalter 3">
            <a:extLst>
              <a:ext uri="{FF2B5EF4-FFF2-40B4-BE49-F238E27FC236}">
                <a16:creationId xmlns:a16="http://schemas.microsoft.com/office/drawing/2014/main" id="{B5AB70D0-4224-84A8-B666-9DE884691A79}"/>
              </a:ext>
            </a:extLst>
          </p:cNvPr>
          <p:cNvSpPr>
            <a:spLocks noGrp="1"/>
          </p:cNvSpPr>
          <p:nvPr>
            <p:ph type="dt" sz="half" idx="11"/>
          </p:nvPr>
        </p:nvSpPr>
        <p:spPr/>
        <p:txBody>
          <a:bodyPr/>
          <a:lstStyle/>
          <a:p>
            <a:pPr>
              <a:defRPr/>
            </a:pPr>
            <a:r>
              <a:rPr lang="de-CH"/>
              <a:t>03.02.2026</a:t>
            </a:r>
          </a:p>
        </p:txBody>
      </p:sp>
      <p:sp>
        <p:nvSpPr>
          <p:cNvPr id="5" name="Fußzeilenplatzhalter 4">
            <a:extLst>
              <a:ext uri="{FF2B5EF4-FFF2-40B4-BE49-F238E27FC236}">
                <a16:creationId xmlns:a16="http://schemas.microsoft.com/office/drawing/2014/main" id="{E8E0BF49-3281-DF85-0BC7-B24BC41ACEBA}"/>
              </a:ext>
            </a:extLst>
          </p:cNvPr>
          <p:cNvSpPr>
            <a:spLocks noGrp="1"/>
          </p:cNvSpPr>
          <p:nvPr>
            <p:ph type="ftr" sz="quarter" idx="12"/>
          </p:nvPr>
        </p:nvSpPr>
        <p:spPr/>
        <p:txBody>
          <a:bodyPr/>
          <a:lstStyle/>
          <a:p>
            <a:pPr>
              <a:defRPr/>
            </a:pPr>
            <a:r>
              <a:rPr lang="de-CH"/>
              <a:t>Unfallsprache - Sprachunfall</a:t>
            </a:r>
          </a:p>
        </p:txBody>
      </p:sp>
      <p:sp>
        <p:nvSpPr>
          <p:cNvPr id="6" name="Foliennummernplatzhalter 5">
            <a:extLst>
              <a:ext uri="{FF2B5EF4-FFF2-40B4-BE49-F238E27FC236}">
                <a16:creationId xmlns:a16="http://schemas.microsoft.com/office/drawing/2014/main" id="{60B0A15A-2A70-2E17-2129-7C2D2D4426CF}"/>
              </a:ext>
            </a:extLst>
          </p:cNvPr>
          <p:cNvSpPr>
            <a:spLocks noGrp="1"/>
          </p:cNvSpPr>
          <p:nvPr>
            <p:ph type="sldNum" sz="quarter" idx="13"/>
          </p:nvPr>
        </p:nvSpPr>
        <p:spPr/>
        <p:txBody>
          <a:bodyPr/>
          <a:lstStyle/>
          <a:p>
            <a:r>
              <a:rPr lang="de-CH"/>
              <a:t>|  </a:t>
            </a:r>
            <a:fld id="{B2EE8AD8-D56E-45EB-99E2-2CCF51283985}" type="slidenum">
              <a:rPr lang="de-CH" smtClean="0"/>
              <a:pPr/>
              <a:t>16</a:t>
            </a:fld>
            <a:endParaRPr lang="de-CH"/>
          </a:p>
        </p:txBody>
      </p:sp>
      <p:pic>
        <p:nvPicPr>
          <p:cNvPr id="3074" name="Picture 2">
            <a:extLst>
              <a:ext uri="{FF2B5EF4-FFF2-40B4-BE49-F238E27FC236}">
                <a16:creationId xmlns:a16="http://schemas.microsoft.com/office/drawing/2014/main" id="{0B7E55C2-FD53-32AF-5165-6C10D5857E22}"/>
              </a:ext>
            </a:extLst>
          </p:cNvPr>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436750" y="1412776"/>
            <a:ext cx="8062918" cy="4248150"/>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a:extLst>
              <a:ext uri="{FF2B5EF4-FFF2-40B4-BE49-F238E27FC236}">
                <a16:creationId xmlns:a16="http://schemas.microsoft.com/office/drawing/2014/main" id="{B5D78A3A-794B-723F-7209-27FBF6078504}"/>
              </a:ext>
            </a:extLst>
          </p:cNvPr>
          <p:cNvSpPr txBox="1"/>
          <p:nvPr/>
        </p:nvSpPr>
        <p:spPr>
          <a:xfrm>
            <a:off x="436750" y="5301208"/>
            <a:ext cx="7880163" cy="1231106"/>
          </a:xfrm>
          <a:prstGeom prst="rect">
            <a:avLst/>
          </a:prstGeom>
          <a:noFill/>
        </p:spPr>
        <p:txBody>
          <a:bodyPr wrap="square" rtlCol="0">
            <a:spAutoFit/>
          </a:bodyPr>
          <a:lstStyle/>
          <a:p>
            <a:pPr rtl="0">
              <a:spcBef>
                <a:spcPts val="0"/>
              </a:spcBef>
              <a:spcAft>
                <a:spcPts val="600"/>
              </a:spcAft>
            </a:pPr>
            <a:endParaRPr lang="de-CH" sz="1400" b="0" i="0" u="none" strike="noStrike">
              <a:solidFill>
                <a:srgbClr val="000000"/>
              </a:solidFill>
              <a:effectLst/>
              <a:latin typeface="Times New Roman" panose="02020603050405020304" pitchFamily="18" charset="0"/>
            </a:endParaRPr>
          </a:p>
          <a:p>
            <a:pPr rtl="0">
              <a:spcBef>
                <a:spcPts val="0"/>
              </a:spcBef>
              <a:spcAft>
                <a:spcPts val="600"/>
              </a:spcAft>
            </a:pPr>
            <a:r>
              <a:rPr lang="de-CH" sz="1400" b="0" i="0" u="none" strike="noStrike">
                <a:solidFill>
                  <a:srgbClr val="000000"/>
                </a:solidFill>
                <a:effectLst/>
                <a:latin typeface="Times New Roman" panose="02020603050405020304" pitchFamily="18" charset="0"/>
              </a:rPr>
              <a:t>Screenshot einer Kartendarstellung aller tödlichen Unfälle in der Stadt Zürich seit 2011</a:t>
            </a:r>
            <a:endParaRPr lang="de-CH" sz="1400" b="0">
              <a:effectLst/>
            </a:endParaRPr>
          </a:p>
          <a:p>
            <a:br>
              <a:rPr lang="de-CH"/>
            </a:br>
            <a:endParaRPr lang="de-DE"/>
          </a:p>
        </p:txBody>
      </p:sp>
    </p:spTree>
    <p:extLst>
      <p:ext uri="{BB962C8B-B14F-4D97-AF65-F5344CB8AC3E}">
        <p14:creationId xmlns:p14="http://schemas.microsoft.com/office/powerpoint/2010/main" val="207662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AEBC7E39-D0A0-9D00-A1CC-2744A50D2BC4}"/>
              </a:ext>
            </a:extLst>
          </p:cNvPr>
          <p:cNvSpPr>
            <a:spLocks noGrp="1"/>
          </p:cNvSpPr>
          <p:nvPr>
            <p:ph sz="quarter" idx="10"/>
          </p:nvPr>
        </p:nvSpPr>
        <p:spPr/>
        <p:txBody>
          <a:bodyPr/>
          <a:lstStyle/>
          <a:p>
            <a:r>
              <a:rPr lang="de-DE" dirty="0">
                <a:sym typeface="Wingdings" pitchFamily="2" charset="2"/>
              </a:rPr>
              <a:t>Die schematisierende und isolierende Darstellung. </a:t>
            </a:r>
          </a:p>
          <a:p>
            <a:r>
              <a:rPr lang="de-CH" sz="1800" b="0" i="0" u="none" strike="noStrike" dirty="0">
                <a:solidFill>
                  <a:srgbClr val="000000"/>
                </a:solidFill>
                <a:effectLst/>
                <a:latin typeface="Calibri" panose="020F0502020204030204" pitchFamily="34" charset="0"/>
              </a:rPr>
              <a:t>Wirkung und Bedeutung für Verkehrssicherheit: </a:t>
            </a:r>
          </a:p>
          <a:p>
            <a:r>
              <a:rPr lang="de-CH" sz="1800" b="0" i="0" u="none" strike="noStrike" dirty="0">
                <a:solidFill>
                  <a:srgbClr val="000000"/>
                </a:solidFill>
                <a:effectLst/>
                <a:latin typeface="Calibri" panose="020F0502020204030204" pitchFamily="34" charset="0"/>
              </a:rPr>
              <a:t>Der stereotype Aufbau wirkt wie eine Schablone, die einzelne Kollisionen vergleichbar macht. </a:t>
            </a:r>
          </a:p>
          <a:p>
            <a:r>
              <a:rPr lang="de-CH" sz="1800" b="0" i="0" u="none" strike="noStrike" dirty="0">
                <a:solidFill>
                  <a:srgbClr val="000000"/>
                </a:solidFill>
                <a:effectLst/>
                <a:latin typeface="Calibri" panose="020F0502020204030204" pitchFamily="34" charset="0"/>
              </a:rPr>
              <a:t>Während die Verunfallten etwas Lebensveränderndes erleben, erscheint der Bericht wegen seiner festen Struktur für die Leserinnen und Leser wie etwas Gewohntes, das nach starren Vorgaben abläuft. </a:t>
            </a:r>
          </a:p>
          <a:p>
            <a:r>
              <a:rPr lang="de-CH" sz="1800" b="0" i="0" u="none" strike="noStrike" dirty="0">
                <a:solidFill>
                  <a:srgbClr val="000000"/>
                </a:solidFill>
                <a:effectLst/>
                <a:latin typeface="Calibri" panose="020F0502020204030204" pitchFamily="34" charset="0"/>
              </a:rPr>
              <a:t>Anders als Flugzeugabstürze oder Schiffskatastrophen gelten Verkehrsunfälle als etwas, mit dem man rechnet und das als alltäglich wahrgenommen wird.</a:t>
            </a:r>
          </a:p>
          <a:p>
            <a:r>
              <a:rPr lang="de-CH" dirty="0">
                <a:solidFill>
                  <a:srgbClr val="000000"/>
                </a:solidFill>
                <a:latin typeface="Calibri" panose="020F0502020204030204" pitchFamily="34" charset="0"/>
                <a:sym typeface="Wingdings" pitchFamily="2" charset="2"/>
              </a:rPr>
              <a:t> Banalisierung, Abstumpfung </a:t>
            </a:r>
            <a:endParaRPr lang="de-DE" dirty="0"/>
          </a:p>
          <a:p>
            <a:endParaRPr lang="de-DE" dirty="0"/>
          </a:p>
        </p:txBody>
      </p:sp>
      <p:sp>
        <p:nvSpPr>
          <p:cNvPr id="3" name="Titel 2">
            <a:extLst>
              <a:ext uri="{FF2B5EF4-FFF2-40B4-BE49-F238E27FC236}">
                <a16:creationId xmlns:a16="http://schemas.microsoft.com/office/drawing/2014/main" id="{15032873-3FE1-F613-79EC-82B0CAAFE605}"/>
              </a:ext>
            </a:extLst>
          </p:cNvPr>
          <p:cNvSpPr>
            <a:spLocks noGrp="1"/>
          </p:cNvSpPr>
          <p:nvPr>
            <p:ph type="title"/>
          </p:nvPr>
        </p:nvSpPr>
        <p:spPr/>
        <p:txBody>
          <a:bodyPr/>
          <a:lstStyle/>
          <a:p>
            <a:r>
              <a:rPr lang="de-DE"/>
              <a:t>Isolierende Darstellung</a:t>
            </a:r>
          </a:p>
        </p:txBody>
      </p:sp>
      <p:sp>
        <p:nvSpPr>
          <p:cNvPr id="4" name="Datumsplatzhalter 3">
            <a:extLst>
              <a:ext uri="{FF2B5EF4-FFF2-40B4-BE49-F238E27FC236}">
                <a16:creationId xmlns:a16="http://schemas.microsoft.com/office/drawing/2014/main" id="{E871B9A8-B598-6BB7-2DE0-CB98DB11680E}"/>
              </a:ext>
            </a:extLst>
          </p:cNvPr>
          <p:cNvSpPr>
            <a:spLocks noGrp="1"/>
          </p:cNvSpPr>
          <p:nvPr>
            <p:ph type="dt" sz="half" idx="11"/>
          </p:nvPr>
        </p:nvSpPr>
        <p:spPr/>
        <p:txBody>
          <a:bodyPr/>
          <a:lstStyle/>
          <a:p>
            <a:pPr>
              <a:defRPr/>
            </a:pPr>
            <a:r>
              <a:rPr lang="de-CH"/>
              <a:t>03.02.2026</a:t>
            </a:r>
          </a:p>
        </p:txBody>
      </p:sp>
      <p:sp>
        <p:nvSpPr>
          <p:cNvPr id="5" name="Fußzeilenplatzhalter 4">
            <a:extLst>
              <a:ext uri="{FF2B5EF4-FFF2-40B4-BE49-F238E27FC236}">
                <a16:creationId xmlns:a16="http://schemas.microsoft.com/office/drawing/2014/main" id="{9E7923E1-BDE9-BF46-EDB6-6F319DD44142}"/>
              </a:ext>
            </a:extLst>
          </p:cNvPr>
          <p:cNvSpPr>
            <a:spLocks noGrp="1"/>
          </p:cNvSpPr>
          <p:nvPr>
            <p:ph type="ftr" sz="quarter" idx="12"/>
          </p:nvPr>
        </p:nvSpPr>
        <p:spPr/>
        <p:txBody>
          <a:bodyPr/>
          <a:lstStyle/>
          <a:p>
            <a:pPr>
              <a:defRPr/>
            </a:pPr>
            <a:r>
              <a:rPr lang="de-CH"/>
              <a:t>Unfallsprache - Sprachunfall</a:t>
            </a:r>
          </a:p>
        </p:txBody>
      </p:sp>
      <p:sp>
        <p:nvSpPr>
          <p:cNvPr id="6" name="Foliennummernplatzhalter 5">
            <a:extLst>
              <a:ext uri="{FF2B5EF4-FFF2-40B4-BE49-F238E27FC236}">
                <a16:creationId xmlns:a16="http://schemas.microsoft.com/office/drawing/2014/main" id="{14B5EBAF-0C38-DD04-9982-8C2E1638252F}"/>
              </a:ext>
            </a:extLst>
          </p:cNvPr>
          <p:cNvSpPr>
            <a:spLocks noGrp="1"/>
          </p:cNvSpPr>
          <p:nvPr>
            <p:ph type="sldNum" sz="quarter" idx="13"/>
          </p:nvPr>
        </p:nvSpPr>
        <p:spPr/>
        <p:txBody>
          <a:bodyPr/>
          <a:lstStyle/>
          <a:p>
            <a:r>
              <a:rPr lang="de-CH"/>
              <a:t>|  </a:t>
            </a:r>
            <a:fld id="{B2EE8AD8-D56E-45EB-99E2-2CCF51283985}" type="slidenum">
              <a:rPr lang="de-CH" smtClean="0"/>
              <a:pPr/>
              <a:t>17</a:t>
            </a:fld>
            <a:endParaRPr lang="de-CH"/>
          </a:p>
        </p:txBody>
      </p:sp>
    </p:spTree>
    <p:extLst>
      <p:ext uri="{BB962C8B-B14F-4D97-AF65-F5344CB8AC3E}">
        <p14:creationId xmlns:p14="http://schemas.microsoft.com/office/powerpoint/2010/main" val="18546827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8FA1C69-A36C-22C5-7645-CFF272A7CEBB}"/>
              </a:ext>
            </a:extLst>
          </p:cNvPr>
          <p:cNvSpPr>
            <a:spLocks noGrp="1"/>
          </p:cNvSpPr>
          <p:nvPr>
            <p:ph sz="quarter" idx="10"/>
          </p:nvPr>
        </p:nvSpPr>
        <p:spPr>
          <a:xfrm>
            <a:off x="609601" y="1367035"/>
            <a:ext cx="8282880" cy="4752206"/>
          </a:xfrm>
        </p:spPr>
        <p:txBody>
          <a:bodyPr/>
          <a:lstStyle/>
          <a:p>
            <a:pPr marL="342900" indent="-342900">
              <a:buAutoNum type="arabicParenR"/>
            </a:pPr>
            <a:r>
              <a:rPr lang="de-DE" dirty="0"/>
              <a:t>Unfallberichterstattung ist nicht neutral. Die übliche Darstellung vermittelt Unfälle als </a:t>
            </a:r>
            <a:r>
              <a:rPr lang="de-DE" b="1" dirty="0"/>
              <a:t>schicksalhaft</a:t>
            </a:r>
            <a:r>
              <a:rPr lang="de-DE" dirty="0"/>
              <a:t>. </a:t>
            </a:r>
            <a:r>
              <a:rPr lang="de-DE" dirty="0">
                <a:sym typeface="Wingdings" pitchFamily="2" charset="2"/>
              </a:rPr>
              <a:t> Die menschliche Verantwortung und das Systemische hinter den Unfällen werden verdeckt. Dies wirkt in der Summe lähmend. </a:t>
            </a:r>
          </a:p>
          <a:p>
            <a:pPr marL="342900" indent="-342900">
              <a:buAutoNum type="arabicParenR"/>
            </a:pPr>
            <a:r>
              <a:rPr lang="de-DE" dirty="0">
                <a:sym typeface="Wingdings" pitchFamily="2" charset="2"/>
              </a:rPr>
              <a:t>Schuldvermutung rückt in Richtung der Opfer. (Motonormativität)</a:t>
            </a:r>
          </a:p>
          <a:p>
            <a:endParaRPr lang="de-DE" dirty="0">
              <a:sym typeface="Wingdings" pitchFamily="2" charset="2"/>
            </a:endParaRPr>
          </a:p>
          <a:p>
            <a:r>
              <a:rPr lang="de-DE" dirty="0">
                <a:sym typeface="Wingdings" pitchFamily="2" charset="2"/>
              </a:rPr>
              <a:t>Wie kommt dies zustande? </a:t>
            </a:r>
          </a:p>
          <a:p>
            <a:r>
              <a:rPr lang="de-DE" dirty="0">
                <a:sym typeface="Wingdings" pitchFamily="2" charset="2"/>
              </a:rPr>
              <a:t>3) Polizei und Medien versuchen, </a:t>
            </a:r>
            <a:r>
              <a:rPr lang="de-DE" b="1" dirty="0">
                <a:sym typeface="Wingdings" pitchFamily="2" charset="2"/>
              </a:rPr>
              <a:t>Vorverurteilungen zu vermeiden</a:t>
            </a:r>
            <a:r>
              <a:rPr lang="de-DE" dirty="0">
                <a:sym typeface="Wingdings" pitchFamily="2" charset="2"/>
              </a:rPr>
              <a:t>. Man sucht </a:t>
            </a:r>
            <a:r>
              <a:rPr lang="de-DE" b="1" dirty="0">
                <a:sym typeface="Wingdings" pitchFamily="2" charset="2"/>
              </a:rPr>
              <a:t>distanzierte, vermeintlich objektive Formulierungen</a:t>
            </a:r>
            <a:r>
              <a:rPr lang="de-DE" dirty="0">
                <a:sym typeface="Wingdings" pitchFamily="2" charset="2"/>
              </a:rPr>
              <a:t>. Und: Beide arbeiten unter Zeitdruck!</a:t>
            </a:r>
          </a:p>
          <a:p>
            <a:r>
              <a:rPr lang="de-DE" b="1" dirty="0">
                <a:solidFill>
                  <a:srgbClr val="C00000"/>
                </a:solidFill>
                <a:sym typeface="Wingdings" pitchFamily="2" charset="2"/>
              </a:rPr>
              <a:t>  All dies behindert eine sicherheitsrelevante Wirkung der Unfallberichterstattung.</a:t>
            </a:r>
            <a:endParaRPr lang="de-DE" dirty="0">
              <a:sym typeface="Wingdings" pitchFamily="2" charset="2"/>
            </a:endParaRPr>
          </a:p>
          <a:p>
            <a:endParaRPr lang="de-DE" dirty="0">
              <a:sym typeface="Wingdings" pitchFamily="2" charset="2"/>
            </a:endParaRPr>
          </a:p>
          <a:p>
            <a:endParaRPr lang="de-DE" dirty="0">
              <a:sym typeface="Wingdings" pitchFamily="2" charset="2"/>
            </a:endParaRPr>
          </a:p>
        </p:txBody>
      </p:sp>
      <p:sp>
        <p:nvSpPr>
          <p:cNvPr id="3" name="Titel 2">
            <a:extLst>
              <a:ext uri="{FF2B5EF4-FFF2-40B4-BE49-F238E27FC236}">
                <a16:creationId xmlns:a16="http://schemas.microsoft.com/office/drawing/2014/main" id="{F33BAA51-E404-BB7D-2800-B62AD933D226}"/>
              </a:ext>
            </a:extLst>
          </p:cNvPr>
          <p:cNvSpPr>
            <a:spLocks noGrp="1"/>
          </p:cNvSpPr>
          <p:nvPr>
            <p:ph type="title"/>
          </p:nvPr>
        </p:nvSpPr>
        <p:spPr>
          <a:xfrm>
            <a:off x="611188" y="765027"/>
            <a:ext cx="8137525" cy="431726"/>
          </a:xfrm>
        </p:spPr>
        <p:txBody>
          <a:bodyPr/>
          <a:lstStyle/>
          <a:p>
            <a:r>
              <a:rPr lang="de-DE" dirty="0"/>
              <a:t>Ergebnis</a:t>
            </a:r>
          </a:p>
        </p:txBody>
      </p:sp>
      <p:sp>
        <p:nvSpPr>
          <p:cNvPr id="4" name="Datumsplatzhalter 3">
            <a:extLst>
              <a:ext uri="{FF2B5EF4-FFF2-40B4-BE49-F238E27FC236}">
                <a16:creationId xmlns:a16="http://schemas.microsoft.com/office/drawing/2014/main" id="{911EAEB3-1864-D643-1ADE-366282B2E64D}"/>
              </a:ext>
            </a:extLst>
          </p:cNvPr>
          <p:cNvSpPr>
            <a:spLocks noGrp="1"/>
          </p:cNvSpPr>
          <p:nvPr>
            <p:ph type="dt" sz="half" idx="11"/>
          </p:nvPr>
        </p:nvSpPr>
        <p:spPr/>
        <p:txBody>
          <a:bodyPr/>
          <a:lstStyle/>
          <a:p>
            <a:pPr>
              <a:defRPr/>
            </a:pPr>
            <a:r>
              <a:rPr lang="de-CH"/>
              <a:t>03.02.2026</a:t>
            </a:r>
          </a:p>
        </p:txBody>
      </p:sp>
      <p:sp>
        <p:nvSpPr>
          <p:cNvPr id="5" name="Fußzeilenplatzhalter 4">
            <a:extLst>
              <a:ext uri="{FF2B5EF4-FFF2-40B4-BE49-F238E27FC236}">
                <a16:creationId xmlns:a16="http://schemas.microsoft.com/office/drawing/2014/main" id="{D4228054-E217-066B-CF1C-C43FD88B05D7}"/>
              </a:ext>
            </a:extLst>
          </p:cNvPr>
          <p:cNvSpPr>
            <a:spLocks noGrp="1"/>
          </p:cNvSpPr>
          <p:nvPr>
            <p:ph type="ftr" sz="quarter" idx="12"/>
          </p:nvPr>
        </p:nvSpPr>
        <p:spPr/>
        <p:txBody>
          <a:bodyPr/>
          <a:lstStyle/>
          <a:p>
            <a:pPr>
              <a:defRPr/>
            </a:pPr>
            <a:r>
              <a:rPr lang="de-CH"/>
              <a:t>Unfallsprache - Sprachunfall</a:t>
            </a:r>
          </a:p>
        </p:txBody>
      </p:sp>
      <p:sp>
        <p:nvSpPr>
          <p:cNvPr id="6" name="Foliennummernplatzhalter 5">
            <a:extLst>
              <a:ext uri="{FF2B5EF4-FFF2-40B4-BE49-F238E27FC236}">
                <a16:creationId xmlns:a16="http://schemas.microsoft.com/office/drawing/2014/main" id="{AA38578B-ED04-9E0C-CE8B-9E6B6FDFA8C3}"/>
              </a:ext>
            </a:extLst>
          </p:cNvPr>
          <p:cNvSpPr>
            <a:spLocks noGrp="1"/>
          </p:cNvSpPr>
          <p:nvPr>
            <p:ph type="sldNum" sz="quarter" idx="13"/>
          </p:nvPr>
        </p:nvSpPr>
        <p:spPr/>
        <p:txBody>
          <a:bodyPr/>
          <a:lstStyle/>
          <a:p>
            <a:r>
              <a:rPr lang="de-CH"/>
              <a:t>|  </a:t>
            </a:r>
            <a:fld id="{B2EE8AD8-D56E-45EB-99E2-2CCF51283985}" type="slidenum">
              <a:rPr lang="de-CH" smtClean="0"/>
              <a:pPr/>
              <a:t>18</a:t>
            </a:fld>
            <a:endParaRPr lang="de-CH"/>
          </a:p>
        </p:txBody>
      </p:sp>
    </p:spTree>
    <p:extLst>
      <p:ext uri="{BB962C8B-B14F-4D97-AF65-F5344CB8AC3E}">
        <p14:creationId xmlns:p14="http://schemas.microsoft.com/office/powerpoint/2010/main" val="9538952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34D81641-75B3-E476-8DA3-9C490A475021}"/>
              </a:ext>
            </a:extLst>
          </p:cNvPr>
          <p:cNvSpPr>
            <a:spLocks noGrp="1"/>
          </p:cNvSpPr>
          <p:nvPr>
            <p:ph sz="quarter" idx="10"/>
          </p:nvPr>
        </p:nvSpPr>
        <p:spPr>
          <a:xfrm>
            <a:off x="609600" y="1772816"/>
            <a:ext cx="8139113" cy="4427959"/>
          </a:xfrm>
        </p:spPr>
        <p:txBody>
          <a:bodyPr/>
          <a:lstStyle/>
          <a:p>
            <a:pPr marL="342900" indent="-342900">
              <a:buAutoNum type="arabicParenR"/>
            </a:pPr>
            <a:r>
              <a:rPr lang="de-DE" b="1" dirty="0">
                <a:solidFill>
                  <a:srgbClr val="C00000"/>
                </a:solidFill>
              </a:rPr>
              <a:t>Nichtwissen, Ermittlungsstand und sicherheitsrelevante Faktoren beachten</a:t>
            </a:r>
            <a:endParaRPr lang="de-DE" dirty="0">
              <a:solidFill>
                <a:srgbClr val="C00000"/>
              </a:solidFill>
            </a:endParaRPr>
          </a:p>
          <a:p>
            <a:r>
              <a:rPr lang="de-DE" b="1" dirty="0">
                <a:solidFill>
                  <a:srgbClr val="C00000"/>
                </a:solidFill>
              </a:rPr>
              <a:t>Typisch: </a:t>
            </a:r>
            <a:r>
              <a:rPr lang="de-DE" sz="2800" dirty="0">
                <a:latin typeface="Angsana New" panose="02020603050405020304" pitchFamily="18" charset="-34"/>
                <a:cs typeface="Angsana New" panose="02020603050405020304" pitchFamily="18" charset="-34"/>
              </a:rPr>
              <a:t>„Die Hintergründe des Unfalls sind Gegenstand der Ermittlungen.“</a:t>
            </a:r>
          </a:p>
          <a:p>
            <a:r>
              <a:rPr lang="de-DE" b="1" dirty="0">
                <a:solidFill>
                  <a:srgbClr val="C00000"/>
                </a:solidFill>
                <a:cs typeface="Angsana New" panose="02020603050405020304" pitchFamily="18" charset="-34"/>
              </a:rPr>
              <a:t>Problem</a:t>
            </a:r>
            <a:r>
              <a:rPr lang="de-DE" dirty="0">
                <a:solidFill>
                  <a:srgbClr val="C00000"/>
                </a:solidFill>
                <a:cs typeface="Angsana New" panose="02020603050405020304" pitchFamily="18" charset="-34"/>
              </a:rPr>
              <a:t>: </a:t>
            </a:r>
            <a:r>
              <a:rPr lang="de-DE" dirty="0">
                <a:cs typeface="Angsana New" panose="02020603050405020304" pitchFamily="18" charset="-34"/>
              </a:rPr>
              <a:t>Unfallursachen sind gleich nach dem Unfall meist nicht ausreichend geklärt. Deshalb häufig diese Formel.</a:t>
            </a:r>
          </a:p>
          <a:p>
            <a:r>
              <a:rPr lang="de-DE" b="1" dirty="0">
                <a:solidFill>
                  <a:srgbClr val="0070C0"/>
                </a:solidFill>
                <a:cs typeface="Angsana New" panose="02020603050405020304" pitchFamily="18" charset="-34"/>
              </a:rPr>
              <a:t>Besser</a:t>
            </a:r>
            <a:r>
              <a:rPr lang="de-DE" dirty="0">
                <a:solidFill>
                  <a:srgbClr val="0070C0"/>
                </a:solidFill>
                <a:cs typeface="Angsana New" panose="02020603050405020304" pitchFamily="18" charset="-34"/>
              </a:rPr>
              <a:t>: „</a:t>
            </a:r>
            <a:r>
              <a:rPr lang="de-DE" sz="2800" dirty="0">
                <a:solidFill>
                  <a:srgbClr val="0070C0"/>
                </a:solidFill>
                <a:latin typeface="Angsana New" panose="02020603050405020304" pitchFamily="18" charset="-34"/>
                <a:cs typeface="Angsana New" panose="02020603050405020304" pitchFamily="18" charset="-34"/>
              </a:rPr>
              <a:t>Wie schnell der Autofahrer fuhr, ist nicht bekannt.“ Oder: „Es kann nicht ausgeschlossen werden, dass .. .“/ „XY deutet darauf hin, dass ...“</a:t>
            </a:r>
          </a:p>
          <a:p>
            <a:r>
              <a:rPr lang="de-DE" dirty="0">
                <a:solidFill>
                  <a:srgbClr val="C00000"/>
                </a:solidFill>
                <a:cs typeface="Angsana New" panose="02020603050405020304" pitchFamily="18" charset="-34"/>
                <a:sym typeface="Wingdings" pitchFamily="2" charset="2"/>
              </a:rPr>
              <a:t> </a:t>
            </a:r>
            <a:r>
              <a:rPr lang="de-DE" b="1" dirty="0">
                <a:solidFill>
                  <a:srgbClr val="C00000"/>
                </a:solidFill>
                <a:cs typeface="Angsana New" panose="02020603050405020304" pitchFamily="18" charset="-34"/>
              </a:rPr>
              <a:t>Berichterstattung ist sicherheitsrelevant, wenn sie menschliche Verantwortung genau benennt und neben gesicherten auch vorläufige Ermittlungsergebnisse vermittelt. Schon präzise Fragen nach Gründen reduzieren den Eindruck des Schicksalhaften und den Raum für Spekulation.</a:t>
            </a:r>
          </a:p>
        </p:txBody>
      </p:sp>
      <p:sp>
        <p:nvSpPr>
          <p:cNvPr id="3" name="Titel 2">
            <a:extLst>
              <a:ext uri="{FF2B5EF4-FFF2-40B4-BE49-F238E27FC236}">
                <a16:creationId xmlns:a16="http://schemas.microsoft.com/office/drawing/2014/main" id="{52B31D2F-E5C7-1ABF-C6E1-2A881F195A3C}"/>
              </a:ext>
            </a:extLst>
          </p:cNvPr>
          <p:cNvSpPr>
            <a:spLocks noGrp="1"/>
          </p:cNvSpPr>
          <p:nvPr>
            <p:ph type="title"/>
          </p:nvPr>
        </p:nvSpPr>
        <p:spPr>
          <a:xfrm>
            <a:off x="611188" y="657226"/>
            <a:ext cx="8137525" cy="755550"/>
          </a:xfrm>
        </p:spPr>
        <p:txBody>
          <a:bodyPr/>
          <a:lstStyle/>
          <a:p>
            <a:r>
              <a:rPr lang="de-DE" dirty="0"/>
              <a:t>Was tun? </a:t>
            </a:r>
            <a:r>
              <a:rPr lang="de-DE" dirty="0">
                <a:sym typeface="Wingdings" pitchFamily="2" charset="2"/>
              </a:rPr>
              <a:t></a:t>
            </a:r>
            <a:r>
              <a:rPr lang="de-DE" dirty="0"/>
              <a:t>Das Systemische / das Menschengemachte hinter den Unfällen besser erkennbar machen</a:t>
            </a:r>
          </a:p>
        </p:txBody>
      </p:sp>
      <p:sp>
        <p:nvSpPr>
          <p:cNvPr id="4" name="Datumsplatzhalter 3">
            <a:extLst>
              <a:ext uri="{FF2B5EF4-FFF2-40B4-BE49-F238E27FC236}">
                <a16:creationId xmlns:a16="http://schemas.microsoft.com/office/drawing/2014/main" id="{037FDD6E-60C5-382D-83D0-7CDC8204AE9E}"/>
              </a:ext>
            </a:extLst>
          </p:cNvPr>
          <p:cNvSpPr>
            <a:spLocks noGrp="1"/>
          </p:cNvSpPr>
          <p:nvPr>
            <p:ph type="dt" sz="half" idx="11"/>
          </p:nvPr>
        </p:nvSpPr>
        <p:spPr/>
        <p:txBody>
          <a:bodyPr/>
          <a:lstStyle/>
          <a:p>
            <a:pPr>
              <a:defRPr/>
            </a:pPr>
            <a:r>
              <a:rPr lang="de-CH"/>
              <a:t>03.02.2026</a:t>
            </a:r>
          </a:p>
        </p:txBody>
      </p:sp>
      <p:sp>
        <p:nvSpPr>
          <p:cNvPr id="5" name="Fußzeilenplatzhalter 4">
            <a:extLst>
              <a:ext uri="{FF2B5EF4-FFF2-40B4-BE49-F238E27FC236}">
                <a16:creationId xmlns:a16="http://schemas.microsoft.com/office/drawing/2014/main" id="{92CA3F9A-960F-66AB-3B69-23C6A8797228}"/>
              </a:ext>
            </a:extLst>
          </p:cNvPr>
          <p:cNvSpPr>
            <a:spLocks noGrp="1"/>
          </p:cNvSpPr>
          <p:nvPr>
            <p:ph type="ftr" sz="quarter" idx="12"/>
          </p:nvPr>
        </p:nvSpPr>
        <p:spPr/>
        <p:txBody>
          <a:bodyPr/>
          <a:lstStyle/>
          <a:p>
            <a:pPr>
              <a:defRPr/>
            </a:pPr>
            <a:r>
              <a:rPr lang="de-CH"/>
              <a:t>Unfallsprache - Sprachunfall</a:t>
            </a:r>
          </a:p>
        </p:txBody>
      </p:sp>
      <p:sp>
        <p:nvSpPr>
          <p:cNvPr id="6" name="Foliennummernplatzhalter 5">
            <a:extLst>
              <a:ext uri="{FF2B5EF4-FFF2-40B4-BE49-F238E27FC236}">
                <a16:creationId xmlns:a16="http://schemas.microsoft.com/office/drawing/2014/main" id="{9CBFC0CE-0171-300D-AB2A-98C89BE48967}"/>
              </a:ext>
            </a:extLst>
          </p:cNvPr>
          <p:cNvSpPr>
            <a:spLocks noGrp="1"/>
          </p:cNvSpPr>
          <p:nvPr>
            <p:ph type="sldNum" sz="quarter" idx="13"/>
          </p:nvPr>
        </p:nvSpPr>
        <p:spPr/>
        <p:txBody>
          <a:bodyPr/>
          <a:lstStyle/>
          <a:p>
            <a:r>
              <a:rPr lang="de-CH"/>
              <a:t>|  </a:t>
            </a:r>
            <a:fld id="{B2EE8AD8-D56E-45EB-99E2-2CCF51283985}" type="slidenum">
              <a:rPr lang="de-CH" smtClean="0"/>
              <a:pPr/>
              <a:t>19</a:t>
            </a:fld>
            <a:endParaRPr lang="de-CH"/>
          </a:p>
        </p:txBody>
      </p:sp>
    </p:spTree>
    <p:extLst>
      <p:ext uri="{BB962C8B-B14F-4D97-AF65-F5344CB8AC3E}">
        <p14:creationId xmlns:p14="http://schemas.microsoft.com/office/powerpoint/2010/main" val="3719739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012CD4A7-E479-9A72-2724-8FB0B84BD5A2}"/>
              </a:ext>
            </a:extLst>
          </p:cNvPr>
          <p:cNvSpPr>
            <a:spLocks noGrp="1"/>
          </p:cNvSpPr>
          <p:nvPr>
            <p:ph sz="quarter" idx="10"/>
          </p:nvPr>
        </p:nvSpPr>
        <p:spPr>
          <a:xfrm>
            <a:off x="537770" y="1826157"/>
            <a:ext cx="8137526" cy="4548711"/>
          </a:xfrm>
        </p:spPr>
        <p:txBody>
          <a:bodyPr/>
          <a:lstStyle/>
          <a:p>
            <a:r>
              <a:rPr lang="de-DE" dirty="0"/>
              <a:t>Angewandte Linguistik – Langzeitforschungsprogramm  2015 - 2025 CDE Uni Bern</a:t>
            </a:r>
          </a:p>
          <a:p>
            <a:r>
              <a:rPr lang="de-DE" dirty="0"/>
              <a:t>Seit 2026 am Deutschen Seminar Uni Basel</a:t>
            </a:r>
          </a:p>
          <a:p>
            <a:r>
              <a:rPr lang="de-DE" dirty="0"/>
              <a:t>Von Stiftungen finanziert: im Moment Mercator</a:t>
            </a:r>
          </a:p>
          <a:p>
            <a:r>
              <a:rPr lang="de-DE" dirty="0"/>
              <a:t>Methoden der Diskurslinguistik. Wir zeigen die gedanken– und handlungsleitende Wirkung des Sprachgebrauches auf.</a:t>
            </a:r>
          </a:p>
          <a:p>
            <a:r>
              <a:rPr lang="de-DE" dirty="0"/>
              <a:t>Team zur Unfallsprache: </a:t>
            </a:r>
          </a:p>
          <a:p>
            <a:endParaRPr lang="de-DE" dirty="0"/>
          </a:p>
          <a:p>
            <a:endParaRPr lang="de-DE" dirty="0"/>
          </a:p>
          <a:p>
            <a:endParaRPr lang="de-DE" dirty="0"/>
          </a:p>
          <a:p>
            <a:endParaRPr lang="de-DE" dirty="0"/>
          </a:p>
          <a:p>
            <a:r>
              <a:rPr lang="de-DE" sz="1000" dirty="0"/>
              <a:t>Michael Wirz                   Felix Schindler.     Dr. Dirk von Schneidemesser  M.A. Andrea Sedlaczek.   Prof. Martin Reisigl      Dr. Hugo </a:t>
            </a:r>
            <a:r>
              <a:rPr lang="de-DE" sz="1000" dirty="0" err="1"/>
              <a:t>Caviola</a:t>
            </a:r>
            <a:endParaRPr lang="de-DE" sz="1000" dirty="0"/>
          </a:p>
          <a:p>
            <a:r>
              <a:rPr lang="de-DE" sz="1000" dirty="0"/>
              <a:t> </a:t>
            </a:r>
            <a:r>
              <a:rPr lang="de-DE" sz="1000" dirty="0" err="1"/>
              <a:t>Medien&amp;Kommunikation</a:t>
            </a:r>
            <a:r>
              <a:rPr lang="de-DE" sz="1000" dirty="0"/>
              <a:t>. Journalist                  </a:t>
            </a:r>
            <a:r>
              <a:rPr lang="de-DE" sz="1000" dirty="0" err="1"/>
              <a:t>Sozialwisssenschaftler</a:t>
            </a:r>
            <a:r>
              <a:rPr lang="de-DE" sz="1000" dirty="0"/>
              <a:t>     Linguistin, Uni Wien.            Linguist, Uni Wien.       Linguist, Uni Basel</a:t>
            </a:r>
          </a:p>
          <a:p>
            <a:r>
              <a:rPr lang="de-DE" sz="1000" dirty="0"/>
              <a:t>Stadtpolizei Winterthur.      Zürich                       RIFS, Potsdam</a:t>
            </a:r>
          </a:p>
          <a:p>
            <a:endParaRPr lang="de-DE" sz="1000" dirty="0"/>
          </a:p>
          <a:p>
            <a:endParaRPr lang="de-DE" dirty="0"/>
          </a:p>
        </p:txBody>
      </p:sp>
      <p:sp>
        <p:nvSpPr>
          <p:cNvPr id="3" name="Titel 2">
            <a:extLst>
              <a:ext uri="{FF2B5EF4-FFF2-40B4-BE49-F238E27FC236}">
                <a16:creationId xmlns:a16="http://schemas.microsoft.com/office/drawing/2014/main" id="{D0EEBE68-D4BD-EB62-FFAF-512E80043C13}"/>
              </a:ext>
            </a:extLst>
          </p:cNvPr>
          <p:cNvSpPr>
            <a:spLocks noGrp="1"/>
          </p:cNvSpPr>
          <p:nvPr>
            <p:ph type="title"/>
          </p:nvPr>
        </p:nvSpPr>
        <p:spPr>
          <a:xfrm>
            <a:off x="611188" y="1041791"/>
            <a:ext cx="8137525" cy="366714"/>
          </a:xfrm>
        </p:spPr>
        <p:txBody>
          <a:bodyPr/>
          <a:lstStyle/>
          <a:p>
            <a:r>
              <a:rPr lang="de-DE" dirty="0"/>
              <a:t>Was ist der Sprachkompass?</a:t>
            </a:r>
          </a:p>
        </p:txBody>
      </p:sp>
      <p:sp>
        <p:nvSpPr>
          <p:cNvPr id="4" name="Datumsplatzhalter 3">
            <a:extLst>
              <a:ext uri="{FF2B5EF4-FFF2-40B4-BE49-F238E27FC236}">
                <a16:creationId xmlns:a16="http://schemas.microsoft.com/office/drawing/2014/main" id="{81AC2DD1-7654-80E4-27DA-5B21896A8983}"/>
              </a:ext>
            </a:extLst>
          </p:cNvPr>
          <p:cNvSpPr>
            <a:spLocks noGrp="1"/>
          </p:cNvSpPr>
          <p:nvPr>
            <p:ph type="dt" sz="half" idx="11"/>
          </p:nvPr>
        </p:nvSpPr>
        <p:spPr/>
        <p:txBody>
          <a:bodyPr/>
          <a:lstStyle/>
          <a:p>
            <a:pPr>
              <a:defRPr/>
            </a:pPr>
            <a:r>
              <a:rPr lang="de-CH" dirty="0"/>
              <a:t>03.02.2026</a:t>
            </a:r>
          </a:p>
        </p:txBody>
      </p:sp>
      <p:sp>
        <p:nvSpPr>
          <p:cNvPr id="5" name="Fußzeilenplatzhalter 4">
            <a:extLst>
              <a:ext uri="{FF2B5EF4-FFF2-40B4-BE49-F238E27FC236}">
                <a16:creationId xmlns:a16="http://schemas.microsoft.com/office/drawing/2014/main" id="{2C2F3A0E-A97D-AC09-E908-76729F03C3EE}"/>
              </a:ext>
            </a:extLst>
          </p:cNvPr>
          <p:cNvSpPr>
            <a:spLocks noGrp="1"/>
          </p:cNvSpPr>
          <p:nvPr>
            <p:ph type="ftr" sz="quarter" idx="12"/>
          </p:nvPr>
        </p:nvSpPr>
        <p:spPr/>
        <p:txBody>
          <a:bodyPr/>
          <a:lstStyle/>
          <a:p>
            <a:pPr>
              <a:defRPr/>
            </a:pPr>
            <a:r>
              <a:rPr lang="de-CH" dirty="0"/>
              <a:t>Unfallsprache - Sprachunfall</a:t>
            </a:r>
          </a:p>
        </p:txBody>
      </p:sp>
      <p:sp>
        <p:nvSpPr>
          <p:cNvPr id="6" name="Foliennummernplatzhalter 5">
            <a:extLst>
              <a:ext uri="{FF2B5EF4-FFF2-40B4-BE49-F238E27FC236}">
                <a16:creationId xmlns:a16="http://schemas.microsoft.com/office/drawing/2014/main" id="{FF9A80DB-AEE5-00E6-8416-27B53A9F0F96}"/>
              </a:ext>
            </a:extLst>
          </p:cNvPr>
          <p:cNvSpPr>
            <a:spLocks noGrp="1"/>
          </p:cNvSpPr>
          <p:nvPr>
            <p:ph type="sldNum" sz="quarter" idx="13"/>
          </p:nvPr>
        </p:nvSpPr>
        <p:spPr/>
        <p:txBody>
          <a:bodyPr/>
          <a:lstStyle/>
          <a:p>
            <a:r>
              <a:rPr lang="de-CH" dirty="0"/>
              <a:t>|  </a:t>
            </a:r>
            <a:fld id="{B2EE8AD8-D56E-45EB-99E2-2CCF51283985}" type="slidenum">
              <a:rPr lang="de-CH" smtClean="0"/>
              <a:pPr/>
              <a:t>2</a:t>
            </a:fld>
            <a:endParaRPr lang="de-CH" dirty="0"/>
          </a:p>
        </p:txBody>
      </p:sp>
      <p:pic>
        <p:nvPicPr>
          <p:cNvPr id="8" name="Grafik 7">
            <a:extLst>
              <a:ext uri="{FF2B5EF4-FFF2-40B4-BE49-F238E27FC236}">
                <a16:creationId xmlns:a16="http://schemas.microsoft.com/office/drawing/2014/main" id="{78BDFFD7-F660-F7FC-9BAD-91CA2730DB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4191" y="4468639"/>
            <a:ext cx="1162528" cy="1150478"/>
          </a:xfrm>
          <a:prstGeom prst="rect">
            <a:avLst/>
          </a:prstGeom>
        </p:spPr>
      </p:pic>
      <p:pic>
        <p:nvPicPr>
          <p:cNvPr id="2052" name="Picture 4">
            <a:extLst>
              <a:ext uri="{FF2B5EF4-FFF2-40B4-BE49-F238E27FC236}">
                <a16:creationId xmlns:a16="http://schemas.microsoft.com/office/drawing/2014/main" id="{5AB892A4-1DE2-54DA-DF38-F4E310ACAF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0036" y="4474000"/>
            <a:ext cx="1162528" cy="1116501"/>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8">
            <a:extLst>
              <a:ext uri="{FF2B5EF4-FFF2-40B4-BE49-F238E27FC236}">
                <a16:creationId xmlns:a16="http://schemas.microsoft.com/office/drawing/2014/main" id="{5A32F402-9FBC-C028-B23A-44759B4EA7DE}"/>
              </a:ext>
            </a:extLst>
          </p:cNvPr>
          <p:cNvSpPr txBox="1"/>
          <p:nvPr/>
        </p:nvSpPr>
        <p:spPr>
          <a:xfrm>
            <a:off x="5321300" y="292100"/>
            <a:ext cx="184731" cy="369332"/>
          </a:xfrm>
          <a:prstGeom prst="rect">
            <a:avLst/>
          </a:prstGeom>
          <a:solidFill>
            <a:schemeClr val="bg2"/>
          </a:solidFill>
        </p:spPr>
        <p:txBody>
          <a:bodyPr wrap="none" rtlCol="0">
            <a:spAutoFit/>
          </a:bodyPr>
          <a:lstStyle/>
          <a:p>
            <a:endParaRPr lang="de-DE" dirty="0"/>
          </a:p>
        </p:txBody>
      </p:sp>
      <p:pic>
        <p:nvPicPr>
          <p:cNvPr id="2058" name="Picture 10">
            <a:extLst>
              <a:ext uri="{FF2B5EF4-FFF2-40B4-BE49-F238E27FC236}">
                <a16:creationId xmlns:a16="http://schemas.microsoft.com/office/drawing/2014/main" id="{AC63B546-7318-AD28-0352-DD789D4AD2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7522" y="4474000"/>
            <a:ext cx="879536" cy="1150478"/>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181F6F33-9CAA-84C7-C3A4-9E69AF1FFC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3143" y="4541167"/>
            <a:ext cx="959760" cy="113659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ptm Michael Wirz, Kommunikationsleiter Stadtpolizei Winterthur, Kursdirektor Schweizerisches Polizei Institut «Professionelle Medienarbeit bei der Polizei» (Bild: Theresa Pewal)">
            <a:extLst>
              <a:ext uri="{FF2B5EF4-FFF2-40B4-BE49-F238E27FC236}">
                <a16:creationId xmlns:a16="http://schemas.microsoft.com/office/drawing/2014/main" id="{7A6E2C0D-E848-E3C5-3055-1C8254094FD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960" y="4653136"/>
            <a:ext cx="879537" cy="1048081"/>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a:extLst>
              <a:ext uri="{FF2B5EF4-FFF2-40B4-BE49-F238E27FC236}">
                <a16:creationId xmlns:a16="http://schemas.microsoft.com/office/drawing/2014/main" id="{DDCEED71-F2B2-6E0F-1E27-568FDCDE5AB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13281" y="4639250"/>
            <a:ext cx="879537" cy="1048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95689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4B8DB27A-252C-C580-2790-D2D276556E86}"/>
              </a:ext>
            </a:extLst>
          </p:cNvPr>
          <p:cNvSpPr>
            <a:spLocks noGrp="1"/>
          </p:cNvSpPr>
          <p:nvPr>
            <p:ph sz="quarter" idx="10"/>
          </p:nvPr>
        </p:nvSpPr>
        <p:spPr>
          <a:xfrm>
            <a:off x="755576" y="1443416"/>
            <a:ext cx="6336704" cy="3033051"/>
          </a:xfrm>
        </p:spPr>
        <p:txBody>
          <a:bodyPr/>
          <a:lstStyle/>
          <a:p>
            <a:r>
              <a:rPr lang="de-CH" dirty="0">
                <a:solidFill>
                  <a:srgbClr val="404654"/>
                </a:solidFill>
                <a:latin typeface="ff-meta-serif-web-pro"/>
              </a:rPr>
              <a:t>K</a:t>
            </a:r>
            <a:r>
              <a:rPr lang="de-CH" b="1" i="0" dirty="0">
                <a:solidFill>
                  <a:srgbClr val="404654"/>
                </a:solidFill>
                <a:effectLst/>
                <a:latin typeface="ff-meta-serif-web-pro"/>
              </a:rPr>
              <a:t>ontextualisierende Berichterstattung</a:t>
            </a:r>
            <a:r>
              <a:rPr lang="de-CH" b="0" i="0" dirty="0">
                <a:solidFill>
                  <a:srgbClr val="404654"/>
                </a:solidFill>
                <a:effectLst/>
                <a:latin typeface="ff-meta-serif-web-pro"/>
              </a:rPr>
              <a:t> </a:t>
            </a:r>
          </a:p>
          <a:p>
            <a:r>
              <a:rPr lang="de-CH" dirty="0">
                <a:solidFill>
                  <a:srgbClr val="404654"/>
                </a:solidFill>
                <a:latin typeface="ff-meta-serif-web-pro"/>
              </a:rPr>
              <a:t>- </a:t>
            </a:r>
            <a:r>
              <a:rPr lang="de-CH" b="0" i="0" dirty="0">
                <a:solidFill>
                  <a:srgbClr val="404654"/>
                </a:solidFill>
                <a:effectLst/>
                <a:latin typeface="ff-meta-serif-web-pro"/>
              </a:rPr>
              <a:t>stellt den Einzelvorfall in einen breiteren Zusammenhang. </a:t>
            </a:r>
          </a:p>
          <a:p>
            <a:r>
              <a:rPr lang="de-CH" dirty="0">
                <a:solidFill>
                  <a:srgbClr val="404654"/>
                </a:solidFill>
                <a:latin typeface="ff-meta-serif-web-pro"/>
              </a:rPr>
              <a:t>- </a:t>
            </a:r>
            <a:r>
              <a:rPr lang="de-CH" b="0" i="0" dirty="0">
                <a:solidFill>
                  <a:srgbClr val="404654"/>
                </a:solidFill>
                <a:effectLst/>
                <a:latin typeface="ff-meta-serif-web-pro"/>
              </a:rPr>
              <a:t>erhellt die Faktoren, die zu Kollisionen führen</a:t>
            </a:r>
          </a:p>
          <a:p>
            <a:r>
              <a:rPr lang="de-CH" b="0" i="0" dirty="0">
                <a:solidFill>
                  <a:srgbClr val="404654"/>
                </a:solidFill>
                <a:effectLst/>
                <a:latin typeface="ff-meta-serif-web-pro"/>
              </a:rPr>
              <a:t>- Öffentlichkeit und die </a:t>
            </a:r>
            <a:r>
              <a:rPr lang="de-CH" b="0" i="0" dirty="0" err="1">
                <a:solidFill>
                  <a:srgbClr val="404654"/>
                </a:solidFill>
                <a:effectLst/>
                <a:latin typeface="ff-meta-serif-web-pro"/>
              </a:rPr>
              <a:t>Entscheidungsträger:innen</a:t>
            </a:r>
            <a:r>
              <a:rPr lang="de-CH" b="0" i="0" dirty="0">
                <a:solidFill>
                  <a:srgbClr val="404654"/>
                </a:solidFill>
                <a:effectLst/>
                <a:latin typeface="ff-meta-serif-web-pro"/>
              </a:rPr>
              <a:t> können Kollisionen besser verstehen. </a:t>
            </a:r>
          </a:p>
          <a:p>
            <a:r>
              <a:rPr lang="de-CH" dirty="0">
                <a:solidFill>
                  <a:srgbClr val="404654"/>
                </a:solidFill>
                <a:latin typeface="ff-meta-serif-web-pro"/>
              </a:rPr>
              <a:t>- A</a:t>
            </a:r>
            <a:r>
              <a:rPr lang="de-CH" b="0" i="0" dirty="0">
                <a:solidFill>
                  <a:srgbClr val="404654"/>
                </a:solidFill>
                <a:effectLst/>
                <a:latin typeface="ff-meta-serif-web-pro"/>
              </a:rPr>
              <a:t>uf der Seite der Medien  sind journalistische Recherchen nötig, die in der Regel über die reine Polizeiberichterstattung hinausgehen.  Vier Informationsschwerpunkte, die Unfallmeldungen breiter kontextualisieren:  </a:t>
            </a:r>
            <a:endParaRPr lang="de-DE" dirty="0"/>
          </a:p>
        </p:txBody>
      </p:sp>
      <p:sp>
        <p:nvSpPr>
          <p:cNvPr id="3" name="Titel 2">
            <a:extLst>
              <a:ext uri="{FF2B5EF4-FFF2-40B4-BE49-F238E27FC236}">
                <a16:creationId xmlns:a16="http://schemas.microsoft.com/office/drawing/2014/main" id="{2C10EB66-1602-5709-1166-EA11D4F9EE95}"/>
              </a:ext>
            </a:extLst>
          </p:cNvPr>
          <p:cNvSpPr>
            <a:spLocks noGrp="1"/>
          </p:cNvSpPr>
          <p:nvPr>
            <p:ph type="title"/>
          </p:nvPr>
        </p:nvSpPr>
        <p:spPr>
          <a:xfrm>
            <a:off x="611188" y="764704"/>
            <a:ext cx="8137525" cy="518765"/>
          </a:xfrm>
        </p:spPr>
        <p:txBody>
          <a:bodyPr/>
          <a:lstStyle/>
          <a:p>
            <a:r>
              <a:rPr lang="de-DE" sz="1800" dirty="0"/>
              <a:t>2. Kontextualisieren: Einzelereignisse vergleichen und in größeren Zusammenhang stellen</a:t>
            </a:r>
            <a:br>
              <a:rPr lang="de-DE" sz="1800" dirty="0"/>
            </a:br>
            <a:br>
              <a:rPr lang="de-DE" sz="1800" dirty="0"/>
            </a:br>
            <a:br>
              <a:rPr lang="de-DE" sz="1800" dirty="0"/>
            </a:br>
            <a:endParaRPr lang="de-DE" sz="1800" dirty="0"/>
          </a:p>
        </p:txBody>
      </p:sp>
      <p:sp>
        <p:nvSpPr>
          <p:cNvPr id="4" name="Datumsplatzhalter 3">
            <a:extLst>
              <a:ext uri="{FF2B5EF4-FFF2-40B4-BE49-F238E27FC236}">
                <a16:creationId xmlns:a16="http://schemas.microsoft.com/office/drawing/2014/main" id="{D90E06F4-63C2-3618-7786-7E73B872718B}"/>
              </a:ext>
            </a:extLst>
          </p:cNvPr>
          <p:cNvSpPr>
            <a:spLocks noGrp="1"/>
          </p:cNvSpPr>
          <p:nvPr>
            <p:ph type="dt" sz="half" idx="11"/>
          </p:nvPr>
        </p:nvSpPr>
        <p:spPr/>
        <p:txBody>
          <a:bodyPr/>
          <a:lstStyle/>
          <a:p>
            <a:pPr>
              <a:defRPr/>
            </a:pPr>
            <a:r>
              <a:rPr lang="de-CH"/>
              <a:t>03.02.2026</a:t>
            </a:r>
          </a:p>
        </p:txBody>
      </p:sp>
      <p:sp>
        <p:nvSpPr>
          <p:cNvPr id="5" name="Fußzeilenplatzhalter 4">
            <a:extLst>
              <a:ext uri="{FF2B5EF4-FFF2-40B4-BE49-F238E27FC236}">
                <a16:creationId xmlns:a16="http://schemas.microsoft.com/office/drawing/2014/main" id="{0C7FF5E1-085B-63F8-BF46-76657AE4FDEC}"/>
              </a:ext>
            </a:extLst>
          </p:cNvPr>
          <p:cNvSpPr>
            <a:spLocks noGrp="1"/>
          </p:cNvSpPr>
          <p:nvPr>
            <p:ph type="ftr" sz="quarter" idx="12"/>
          </p:nvPr>
        </p:nvSpPr>
        <p:spPr/>
        <p:txBody>
          <a:bodyPr/>
          <a:lstStyle/>
          <a:p>
            <a:pPr>
              <a:defRPr/>
            </a:pPr>
            <a:r>
              <a:rPr lang="de-CH"/>
              <a:t>Unfallsprache - Sprachunfall</a:t>
            </a:r>
          </a:p>
        </p:txBody>
      </p:sp>
      <p:sp>
        <p:nvSpPr>
          <p:cNvPr id="6" name="Foliennummernplatzhalter 5">
            <a:extLst>
              <a:ext uri="{FF2B5EF4-FFF2-40B4-BE49-F238E27FC236}">
                <a16:creationId xmlns:a16="http://schemas.microsoft.com/office/drawing/2014/main" id="{AE06E390-18A0-6B34-8E94-0782DA26A471}"/>
              </a:ext>
            </a:extLst>
          </p:cNvPr>
          <p:cNvSpPr>
            <a:spLocks noGrp="1"/>
          </p:cNvSpPr>
          <p:nvPr>
            <p:ph type="sldNum" sz="quarter" idx="13"/>
          </p:nvPr>
        </p:nvSpPr>
        <p:spPr/>
        <p:txBody>
          <a:bodyPr/>
          <a:lstStyle/>
          <a:p>
            <a:r>
              <a:rPr lang="de-CH"/>
              <a:t>|  </a:t>
            </a:r>
            <a:fld id="{B2EE8AD8-D56E-45EB-99E2-2CCF51283985}" type="slidenum">
              <a:rPr lang="de-CH" smtClean="0"/>
              <a:pPr/>
              <a:t>20</a:t>
            </a:fld>
            <a:endParaRPr lang="de-CH"/>
          </a:p>
        </p:txBody>
      </p:sp>
      <p:pic>
        <p:nvPicPr>
          <p:cNvPr id="4098" name="Picture 2">
            <a:extLst>
              <a:ext uri="{FF2B5EF4-FFF2-40B4-BE49-F238E27FC236}">
                <a16:creationId xmlns:a16="http://schemas.microsoft.com/office/drawing/2014/main" id="{0974F7EA-B6D3-00BC-FD6D-2ED5904C9C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4141" y="4426033"/>
            <a:ext cx="2935718" cy="2063667"/>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a:extLst>
              <a:ext uri="{FF2B5EF4-FFF2-40B4-BE49-F238E27FC236}">
                <a16:creationId xmlns:a16="http://schemas.microsoft.com/office/drawing/2014/main" id="{C57D5D5C-1CFB-7FD1-242C-3C1E28E0CD9E}"/>
              </a:ext>
            </a:extLst>
          </p:cNvPr>
          <p:cNvSpPr txBox="1"/>
          <p:nvPr/>
        </p:nvSpPr>
        <p:spPr>
          <a:xfrm>
            <a:off x="1670126" y="4790305"/>
            <a:ext cx="1249576" cy="707886"/>
          </a:xfrm>
          <a:prstGeom prst="rect">
            <a:avLst/>
          </a:prstGeom>
          <a:noFill/>
        </p:spPr>
        <p:txBody>
          <a:bodyPr wrap="square" rtlCol="0">
            <a:spAutoFit/>
          </a:bodyPr>
          <a:lstStyle/>
          <a:p>
            <a:pPr algn="l"/>
            <a:r>
              <a:rPr lang="de-DE" sz="1000"/>
              <a:t>Hinweise  auf Licht, Straßenzustand, Infrastruktur </a:t>
            </a:r>
          </a:p>
        </p:txBody>
      </p:sp>
      <p:sp>
        <p:nvSpPr>
          <p:cNvPr id="8" name="Textfeld 7">
            <a:extLst>
              <a:ext uri="{FF2B5EF4-FFF2-40B4-BE49-F238E27FC236}">
                <a16:creationId xmlns:a16="http://schemas.microsoft.com/office/drawing/2014/main" id="{56AC4DF3-DCCB-933B-7D93-CBEA6294E36C}"/>
              </a:ext>
            </a:extLst>
          </p:cNvPr>
          <p:cNvSpPr txBox="1"/>
          <p:nvPr/>
        </p:nvSpPr>
        <p:spPr>
          <a:xfrm>
            <a:off x="1516079" y="5775754"/>
            <a:ext cx="1403623" cy="553998"/>
          </a:xfrm>
          <a:prstGeom prst="rect">
            <a:avLst/>
          </a:prstGeom>
          <a:noFill/>
        </p:spPr>
        <p:txBody>
          <a:bodyPr wrap="square" rtlCol="0">
            <a:spAutoFit/>
          </a:bodyPr>
          <a:lstStyle/>
          <a:p>
            <a:pPr algn="l"/>
            <a:r>
              <a:rPr lang="de-DE" sz="1000"/>
              <a:t>Systemische Zusammenhänge von Kollisionen</a:t>
            </a:r>
          </a:p>
        </p:txBody>
      </p:sp>
      <p:sp>
        <p:nvSpPr>
          <p:cNvPr id="9" name="Textfeld 8">
            <a:extLst>
              <a:ext uri="{FF2B5EF4-FFF2-40B4-BE49-F238E27FC236}">
                <a16:creationId xmlns:a16="http://schemas.microsoft.com/office/drawing/2014/main" id="{654425AB-8F87-DB56-8992-864564290A61}"/>
              </a:ext>
            </a:extLst>
          </p:cNvPr>
          <p:cNvSpPr txBox="1"/>
          <p:nvPr/>
        </p:nvSpPr>
        <p:spPr>
          <a:xfrm>
            <a:off x="5979228" y="4739160"/>
            <a:ext cx="1761621" cy="246221"/>
          </a:xfrm>
          <a:prstGeom prst="rect">
            <a:avLst/>
          </a:prstGeom>
          <a:noFill/>
        </p:spPr>
        <p:txBody>
          <a:bodyPr wrap="square" rtlCol="0">
            <a:spAutoFit/>
          </a:bodyPr>
          <a:lstStyle/>
          <a:p>
            <a:pPr algn="l"/>
            <a:r>
              <a:rPr lang="de-DE" sz="1000"/>
              <a:t>Gerichtsberichte</a:t>
            </a:r>
          </a:p>
        </p:txBody>
      </p:sp>
      <p:sp>
        <p:nvSpPr>
          <p:cNvPr id="10" name="Textfeld 9">
            <a:extLst>
              <a:ext uri="{FF2B5EF4-FFF2-40B4-BE49-F238E27FC236}">
                <a16:creationId xmlns:a16="http://schemas.microsoft.com/office/drawing/2014/main" id="{0E4B44B7-9A98-70EC-1429-0C1E777318E3}"/>
              </a:ext>
            </a:extLst>
          </p:cNvPr>
          <p:cNvSpPr txBox="1"/>
          <p:nvPr/>
        </p:nvSpPr>
        <p:spPr>
          <a:xfrm>
            <a:off x="5979228" y="5929642"/>
            <a:ext cx="1796029" cy="246221"/>
          </a:xfrm>
          <a:prstGeom prst="rect">
            <a:avLst/>
          </a:prstGeom>
          <a:noFill/>
        </p:spPr>
        <p:txBody>
          <a:bodyPr wrap="square" rtlCol="0">
            <a:spAutoFit/>
          </a:bodyPr>
          <a:lstStyle/>
          <a:p>
            <a:pPr algn="l"/>
            <a:r>
              <a:rPr lang="de-DE" sz="1000"/>
              <a:t>Statistiken</a:t>
            </a:r>
          </a:p>
        </p:txBody>
      </p:sp>
    </p:spTree>
    <p:extLst>
      <p:ext uri="{BB962C8B-B14F-4D97-AF65-F5344CB8AC3E}">
        <p14:creationId xmlns:p14="http://schemas.microsoft.com/office/powerpoint/2010/main" val="42050935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3436E79-F65F-7508-08A7-67B1B3315122}"/>
              </a:ext>
            </a:extLst>
          </p:cNvPr>
          <p:cNvSpPr>
            <a:spLocks noGrp="1"/>
          </p:cNvSpPr>
          <p:nvPr>
            <p:ph sz="quarter" idx="10"/>
          </p:nvPr>
        </p:nvSpPr>
        <p:spPr>
          <a:xfrm>
            <a:off x="611188" y="1340769"/>
            <a:ext cx="8137525" cy="4725876"/>
          </a:xfrm>
        </p:spPr>
        <p:txBody>
          <a:bodyPr/>
          <a:lstStyle/>
          <a:p>
            <a:pPr rtl="0">
              <a:spcBef>
                <a:spcPts val="0"/>
              </a:spcBef>
              <a:spcAft>
                <a:spcPts val="0"/>
              </a:spcAft>
            </a:pPr>
            <a:r>
              <a:rPr lang="de-CH" sz="1600" dirty="0">
                <a:solidFill>
                  <a:srgbClr val="000000"/>
                </a:solidFill>
                <a:latin typeface="+mj-lt"/>
              </a:rPr>
              <a:t>             n</a:t>
            </a:r>
            <a:r>
              <a:rPr lang="de-CH" sz="1600" b="0" i="0" u="none" strike="noStrike" dirty="0">
                <a:solidFill>
                  <a:srgbClr val="000000"/>
                </a:solidFill>
                <a:effectLst/>
                <a:latin typeface="+mj-lt"/>
              </a:rPr>
              <a:t>ich</a:t>
            </a:r>
            <a:r>
              <a:rPr lang="de-CH" sz="1600" dirty="0">
                <a:solidFill>
                  <a:srgbClr val="000000"/>
                </a:solidFill>
                <a:latin typeface="+mj-lt"/>
              </a:rPr>
              <a:t>t sicherheitsfördernd                </a:t>
            </a:r>
            <a:r>
              <a:rPr lang="de-CH" sz="1600" b="1" dirty="0">
                <a:solidFill>
                  <a:srgbClr val="0070C0"/>
                </a:solidFill>
                <a:latin typeface="+mj-lt"/>
              </a:rPr>
              <a:t>sicherheitsfördernde Informationen</a:t>
            </a:r>
            <a:endParaRPr lang="de-CH" sz="1600" b="1" i="0" u="none" strike="noStrike" dirty="0">
              <a:solidFill>
                <a:srgbClr val="0070C0"/>
              </a:solidFill>
              <a:effectLst/>
              <a:latin typeface="+mj-lt"/>
            </a:endParaRPr>
          </a:p>
          <a:p>
            <a:pPr marL="41275" rtl="0" fontAlgn="base">
              <a:spcBef>
                <a:spcPts val="0"/>
              </a:spcBef>
              <a:spcAft>
                <a:spcPts val="0"/>
              </a:spcAft>
            </a:pPr>
            <a:endParaRPr lang="de-CH" sz="1200" b="1" dirty="0">
              <a:solidFill>
                <a:srgbClr val="000000"/>
              </a:solidFill>
              <a:latin typeface="+mj-lt"/>
            </a:endParaRPr>
          </a:p>
          <a:p>
            <a:pPr marL="41275" rtl="0" fontAlgn="base">
              <a:spcBef>
                <a:spcPts val="0"/>
              </a:spcBef>
              <a:spcAft>
                <a:spcPts val="0"/>
              </a:spcAft>
            </a:pPr>
            <a:endParaRPr lang="de-CH" sz="1200" b="1" i="1" u="none" strike="noStrike" dirty="0">
              <a:solidFill>
                <a:srgbClr val="000000"/>
              </a:solidFill>
              <a:effectLst/>
              <a:latin typeface="+mj-lt"/>
            </a:endParaRPr>
          </a:p>
          <a:p>
            <a:pPr marL="41275" rtl="0" fontAlgn="base">
              <a:spcBef>
                <a:spcPts val="0"/>
              </a:spcBef>
              <a:spcAft>
                <a:spcPts val="0"/>
              </a:spcAft>
            </a:pPr>
            <a:r>
              <a:rPr lang="de-CH" sz="1200" b="1" i="1" u="none" strike="noStrike" dirty="0">
                <a:solidFill>
                  <a:srgbClr val="000000"/>
                </a:solidFill>
                <a:effectLst/>
                <a:latin typeface="+mj-lt"/>
              </a:rPr>
              <a:t>    </a:t>
            </a:r>
          </a:p>
        </p:txBody>
      </p:sp>
      <p:sp>
        <p:nvSpPr>
          <p:cNvPr id="3" name="Titel 2">
            <a:extLst>
              <a:ext uri="{FF2B5EF4-FFF2-40B4-BE49-F238E27FC236}">
                <a16:creationId xmlns:a16="http://schemas.microsoft.com/office/drawing/2014/main" id="{9DF67F3C-D304-CAF3-919E-DBE24F1BA3B4}"/>
              </a:ext>
            </a:extLst>
          </p:cNvPr>
          <p:cNvSpPr>
            <a:spLocks noGrp="1"/>
          </p:cNvSpPr>
          <p:nvPr>
            <p:ph type="title"/>
          </p:nvPr>
        </p:nvSpPr>
        <p:spPr>
          <a:xfrm>
            <a:off x="611188" y="764705"/>
            <a:ext cx="8137525" cy="432048"/>
          </a:xfrm>
        </p:spPr>
        <p:txBody>
          <a:bodyPr/>
          <a:lstStyle/>
          <a:p>
            <a:r>
              <a:rPr lang="de-DE" dirty="0"/>
              <a:t>Isolierende vs. kontextualisierende Darstellung</a:t>
            </a:r>
          </a:p>
        </p:txBody>
      </p:sp>
      <p:sp>
        <p:nvSpPr>
          <p:cNvPr id="4" name="Datumsplatzhalter 3">
            <a:extLst>
              <a:ext uri="{FF2B5EF4-FFF2-40B4-BE49-F238E27FC236}">
                <a16:creationId xmlns:a16="http://schemas.microsoft.com/office/drawing/2014/main" id="{EE89A9E0-FE7F-165C-BFF4-DFB66562615F}"/>
              </a:ext>
            </a:extLst>
          </p:cNvPr>
          <p:cNvSpPr>
            <a:spLocks noGrp="1"/>
          </p:cNvSpPr>
          <p:nvPr>
            <p:ph type="dt" sz="half" idx="11"/>
          </p:nvPr>
        </p:nvSpPr>
        <p:spPr/>
        <p:txBody>
          <a:bodyPr/>
          <a:lstStyle/>
          <a:p>
            <a:pPr>
              <a:defRPr/>
            </a:pPr>
            <a:r>
              <a:rPr lang="de-CH"/>
              <a:t>03.02.2026</a:t>
            </a:r>
          </a:p>
        </p:txBody>
      </p:sp>
      <p:sp>
        <p:nvSpPr>
          <p:cNvPr id="5" name="Fußzeilenplatzhalter 4">
            <a:extLst>
              <a:ext uri="{FF2B5EF4-FFF2-40B4-BE49-F238E27FC236}">
                <a16:creationId xmlns:a16="http://schemas.microsoft.com/office/drawing/2014/main" id="{99F26644-FFFF-32A2-8975-EDD6295457D6}"/>
              </a:ext>
            </a:extLst>
          </p:cNvPr>
          <p:cNvSpPr>
            <a:spLocks noGrp="1"/>
          </p:cNvSpPr>
          <p:nvPr>
            <p:ph type="ftr" sz="quarter" idx="12"/>
          </p:nvPr>
        </p:nvSpPr>
        <p:spPr>
          <a:xfrm>
            <a:off x="2620279" y="6387342"/>
            <a:ext cx="5581650" cy="366713"/>
          </a:xfrm>
        </p:spPr>
        <p:txBody>
          <a:bodyPr/>
          <a:lstStyle/>
          <a:p>
            <a:pPr>
              <a:defRPr/>
            </a:pPr>
            <a:r>
              <a:rPr lang="de-CH"/>
              <a:t>Unfallsprache - Sprachunfall</a:t>
            </a:r>
          </a:p>
        </p:txBody>
      </p:sp>
      <p:sp>
        <p:nvSpPr>
          <p:cNvPr id="6" name="Foliennummernplatzhalter 5">
            <a:extLst>
              <a:ext uri="{FF2B5EF4-FFF2-40B4-BE49-F238E27FC236}">
                <a16:creationId xmlns:a16="http://schemas.microsoft.com/office/drawing/2014/main" id="{C7A04AB6-20FC-C36C-3D6A-768145B80BC2}"/>
              </a:ext>
            </a:extLst>
          </p:cNvPr>
          <p:cNvSpPr>
            <a:spLocks noGrp="1"/>
          </p:cNvSpPr>
          <p:nvPr>
            <p:ph type="sldNum" sz="quarter" idx="13"/>
          </p:nvPr>
        </p:nvSpPr>
        <p:spPr/>
        <p:txBody>
          <a:bodyPr/>
          <a:lstStyle/>
          <a:p>
            <a:r>
              <a:rPr lang="de-CH"/>
              <a:t>|  </a:t>
            </a:r>
            <a:fld id="{B2EE8AD8-D56E-45EB-99E2-2CCF51283985}" type="slidenum">
              <a:rPr lang="de-CH" smtClean="0"/>
              <a:pPr/>
              <a:t>21</a:t>
            </a:fld>
            <a:endParaRPr lang="de-CH"/>
          </a:p>
        </p:txBody>
      </p:sp>
      <p:graphicFrame>
        <p:nvGraphicFramePr>
          <p:cNvPr id="7" name="Tabelle 6">
            <a:extLst>
              <a:ext uri="{FF2B5EF4-FFF2-40B4-BE49-F238E27FC236}">
                <a16:creationId xmlns:a16="http://schemas.microsoft.com/office/drawing/2014/main" id="{E5C85364-A0AE-5885-D9E3-2FD85BA19E0A}"/>
              </a:ext>
            </a:extLst>
          </p:cNvPr>
          <p:cNvGraphicFramePr>
            <a:graphicFrameLocks noGrp="1"/>
          </p:cNvGraphicFramePr>
          <p:nvPr>
            <p:extLst>
              <p:ext uri="{D42A27DB-BD31-4B8C-83A1-F6EECF244321}">
                <p14:modId xmlns:p14="http://schemas.microsoft.com/office/powerpoint/2010/main" val="3339980123"/>
              </p:ext>
            </p:extLst>
          </p:nvPr>
        </p:nvGraphicFramePr>
        <p:xfrm>
          <a:off x="755576" y="1844823"/>
          <a:ext cx="7056784" cy="4301504"/>
        </p:xfrm>
        <a:graphic>
          <a:graphicData uri="http://schemas.openxmlformats.org/drawingml/2006/table">
            <a:tbl>
              <a:tblPr firstRow="1" bandRow="1">
                <a:tableStyleId>{073A0DAA-6AF3-43AB-8588-CEC1D06C72B9}</a:tableStyleId>
              </a:tblPr>
              <a:tblGrid>
                <a:gridCol w="3528392">
                  <a:extLst>
                    <a:ext uri="{9D8B030D-6E8A-4147-A177-3AD203B41FA5}">
                      <a16:colId xmlns:a16="http://schemas.microsoft.com/office/drawing/2014/main" val="913830265"/>
                    </a:ext>
                  </a:extLst>
                </a:gridCol>
                <a:gridCol w="3528392">
                  <a:extLst>
                    <a:ext uri="{9D8B030D-6E8A-4147-A177-3AD203B41FA5}">
                      <a16:colId xmlns:a16="http://schemas.microsoft.com/office/drawing/2014/main" val="63577873"/>
                    </a:ext>
                  </a:extLst>
                </a:gridCol>
              </a:tblGrid>
              <a:tr h="138297">
                <a:tc>
                  <a:txBody>
                    <a:bodyPr/>
                    <a:lstStyle/>
                    <a:p>
                      <a:endParaRPr lang="de-DE" dirty="0"/>
                    </a:p>
                  </a:txBody>
                  <a:tcPr>
                    <a:noFill/>
                  </a:tcPr>
                </a:tc>
                <a:tc>
                  <a:txBody>
                    <a:bodyPr/>
                    <a:lstStyle/>
                    <a:p>
                      <a:endParaRPr lang="de-DE" dirty="0"/>
                    </a:p>
                  </a:txBody>
                  <a:tcPr>
                    <a:noFill/>
                  </a:tcPr>
                </a:tc>
                <a:extLst>
                  <a:ext uri="{0D108BD9-81ED-4DB2-BD59-A6C34878D82A}">
                    <a16:rowId xmlns:a16="http://schemas.microsoft.com/office/drawing/2014/main" val="3576875400"/>
                  </a:ext>
                </a:extLst>
              </a:tr>
              <a:tr h="3935744">
                <a:tc>
                  <a:txBody>
                    <a:bodyPr/>
                    <a:lstStyle/>
                    <a:p>
                      <a:r>
                        <a:rPr lang="de-CH" sz="1400" b="0" i="0" kern="1200" dirty="0">
                          <a:solidFill>
                            <a:schemeClr val="dk1"/>
                          </a:solidFill>
                          <a:effectLst/>
                          <a:latin typeface="+mn-lt"/>
                          <a:ea typeface="+mn-ea"/>
                          <a:cs typeface="+mn-cs"/>
                        </a:rPr>
                        <a:t>Am Donnerstag fuhr ein Autofahrer auf der </a:t>
                      </a:r>
                      <a:r>
                        <a:rPr lang="de-CH" sz="1400" b="0" i="0" kern="1200" dirty="0" err="1">
                          <a:solidFill>
                            <a:schemeClr val="dk1"/>
                          </a:solidFill>
                          <a:effectLst/>
                          <a:latin typeface="+mn-lt"/>
                          <a:ea typeface="+mn-ea"/>
                          <a:cs typeface="+mn-cs"/>
                        </a:rPr>
                        <a:t>Talstra</a:t>
                      </a:r>
                      <a:r>
                        <a:rPr lang="de-DE" sz="1400" i="0" dirty="0" err="1">
                          <a:latin typeface="+mn-lt"/>
                          <a:cs typeface="Angsana New" panose="02020603050405020304" pitchFamily="18" charset="-34"/>
                        </a:rPr>
                        <a:t>ß</a:t>
                      </a:r>
                      <a:r>
                        <a:rPr lang="de-CH" sz="1400" b="0" i="0" kern="1200" dirty="0" err="1">
                          <a:solidFill>
                            <a:schemeClr val="dk1"/>
                          </a:solidFill>
                          <a:effectLst/>
                          <a:latin typeface="+mn-lt"/>
                          <a:ea typeface="+mn-ea"/>
                          <a:cs typeface="+mn-cs"/>
                        </a:rPr>
                        <a:t>e</a:t>
                      </a:r>
                      <a:r>
                        <a:rPr lang="de-CH" sz="1400" b="0" i="0" kern="1200" dirty="0">
                          <a:solidFill>
                            <a:schemeClr val="dk1"/>
                          </a:solidFill>
                          <a:effectLst/>
                          <a:latin typeface="+mn-lt"/>
                          <a:ea typeface="+mn-ea"/>
                          <a:cs typeface="+mn-cs"/>
                        </a:rPr>
                        <a:t> einen Fu</a:t>
                      </a:r>
                      <a:r>
                        <a:rPr lang="de-DE" sz="1400" i="0" dirty="0" err="1">
                          <a:latin typeface="+mn-lt"/>
                          <a:cs typeface="Angsana New" panose="02020603050405020304" pitchFamily="18" charset="-34"/>
                        </a:rPr>
                        <a:t>ß</a:t>
                      </a:r>
                      <a:r>
                        <a:rPr lang="de-CH" sz="1400" b="0" i="0" kern="1200" dirty="0" err="1">
                          <a:solidFill>
                            <a:schemeClr val="dk1"/>
                          </a:solidFill>
                          <a:effectLst/>
                          <a:latin typeface="+mn-lt"/>
                          <a:ea typeface="+mn-ea"/>
                          <a:cs typeface="+mn-cs"/>
                        </a:rPr>
                        <a:t>gänger</a:t>
                      </a:r>
                      <a:r>
                        <a:rPr lang="de-CH" sz="1400" b="0" i="0" kern="1200" dirty="0">
                          <a:solidFill>
                            <a:schemeClr val="dk1"/>
                          </a:solidFill>
                          <a:effectLst/>
                          <a:latin typeface="+mn-lt"/>
                          <a:ea typeface="+mn-ea"/>
                          <a:cs typeface="+mn-cs"/>
                        </a:rPr>
                        <a:t> an und verletzte ihn dabei tödlich. Der Autofahrer fuhr in Richtung Stadt, als er den Fu</a:t>
                      </a:r>
                      <a:r>
                        <a:rPr lang="de-DE" sz="1400" i="0" dirty="0" err="1">
                          <a:latin typeface="+mn-lt"/>
                          <a:cs typeface="Angsana New" panose="02020603050405020304" pitchFamily="18" charset="-34"/>
                        </a:rPr>
                        <a:t>ß</a:t>
                      </a:r>
                      <a:r>
                        <a:rPr lang="de-CH" sz="1400" b="0" i="0" kern="1200" dirty="0" err="1">
                          <a:solidFill>
                            <a:schemeClr val="dk1"/>
                          </a:solidFill>
                          <a:effectLst/>
                          <a:latin typeface="+mn-lt"/>
                          <a:ea typeface="+mn-ea"/>
                          <a:cs typeface="+mn-cs"/>
                        </a:rPr>
                        <a:t>gänger</a:t>
                      </a:r>
                      <a:r>
                        <a:rPr lang="de-CH" sz="1400" b="0" i="0" kern="1200" dirty="0">
                          <a:solidFill>
                            <a:schemeClr val="dk1"/>
                          </a:solidFill>
                          <a:effectLst/>
                          <a:latin typeface="+mn-lt"/>
                          <a:ea typeface="+mn-ea"/>
                          <a:cs typeface="+mn-cs"/>
                        </a:rPr>
                        <a:t>, der sich aus noch unbekannten Gründen auf der Fahrbahn befand, mit seinem Auto erfasste. Die Wucht des Aufpralls schleuderte den Mann zu Boden und verletzte ihn schwer.</a:t>
                      </a:r>
                    </a:p>
                    <a:p>
                      <a:r>
                        <a:rPr lang="de-CH" sz="1400" b="0" i="0" kern="1200" dirty="0">
                          <a:solidFill>
                            <a:schemeClr val="dk1"/>
                          </a:solidFill>
                          <a:effectLst/>
                          <a:latin typeface="+mn-lt"/>
                          <a:ea typeface="+mn-ea"/>
                          <a:cs typeface="+mn-cs"/>
                        </a:rPr>
                        <a:t>Nach medizinischer Erstversorgung an der Unfallstelle wurde der Mann von Rettungskräften ins Krankenhaus gebracht, wo er seinen schweren Verletzungen erlag. Der Autofahrer ist mit einem Schock in eine Klinik gekommen. Nach ersten Erkenntnissen hatte er den Fu</a:t>
                      </a:r>
                      <a:r>
                        <a:rPr lang="de-DE" sz="1400" i="0" dirty="0" err="1">
                          <a:latin typeface="+mn-lt"/>
                          <a:cs typeface="Angsana New" panose="02020603050405020304" pitchFamily="18" charset="-34"/>
                        </a:rPr>
                        <a:t>ß</a:t>
                      </a:r>
                      <a:r>
                        <a:rPr lang="de-CH" sz="1400" b="0" i="0" kern="1200" dirty="0" err="1">
                          <a:solidFill>
                            <a:schemeClr val="dk1"/>
                          </a:solidFill>
                          <a:effectLst/>
                          <a:latin typeface="+mn-lt"/>
                          <a:ea typeface="+mn-ea"/>
                          <a:cs typeface="+mn-cs"/>
                        </a:rPr>
                        <a:t>gänger</a:t>
                      </a:r>
                      <a:r>
                        <a:rPr lang="de-CH" sz="1400" b="0" i="0" kern="1200" dirty="0">
                          <a:solidFill>
                            <a:schemeClr val="dk1"/>
                          </a:solidFill>
                          <a:effectLst/>
                          <a:latin typeface="+mn-lt"/>
                          <a:ea typeface="+mn-ea"/>
                          <a:cs typeface="+mn-cs"/>
                        </a:rPr>
                        <a:t> übersehen.</a:t>
                      </a:r>
                    </a:p>
                    <a:p>
                      <a:endParaRPr lang="de-DE" sz="1400" dirty="0"/>
                    </a:p>
                  </a:txBody>
                  <a:tcPr>
                    <a:noFill/>
                  </a:tcPr>
                </a:tc>
                <a:tc>
                  <a:txBody>
                    <a:bodyPr/>
                    <a:lstStyle/>
                    <a:p>
                      <a:r>
                        <a:rPr lang="de-CH" sz="1400" b="1" i="0" kern="1200" dirty="0">
                          <a:solidFill>
                            <a:srgbClr val="0070C0"/>
                          </a:solidFill>
                          <a:effectLst/>
                          <a:latin typeface="+mj-lt"/>
                          <a:ea typeface="+mn-ea"/>
                          <a:cs typeface="+mn-cs"/>
                        </a:rPr>
                        <a:t>Immer wieder werden Fu</a:t>
                      </a:r>
                      <a:r>
                        <a:rPr lang="de-DE" sz="1400" b="1" dirty="0" err="1">
                          <a:solidFill>
                            <a:srgbClr val="0070C0"/>
                          </a:solidFill>
                          <a:latin typeface="+mj-lt"/>
                          <a:cs typeface="Angsana New" panose="02020603050405020304" pitchFamily="18" charset="-34"/>
                        </a:rPr>
                        <a:t>ß</a:t>
                      </a:r>
                      <a:r>
                        <a:rPr lang="de-CH" sz="1400" b="1" i="0" kern="1200" dirty="0" err="1">
                          <a:solidFill>
                            <a:srgbClr val="0070C0"/>
                          </a:solidFill>
                          <a:effectLst/>
                          <a:latin typeface="+mj-lt"/>
                          <a:ea typeface="+mn-ea"/>
                          <a:cs typeface="+mn-cs"/>
                        </a:rPr>
                        <a:t>gänger</a:t>
                      </a:r>
                      <a:r>
                        <a:rPr lang="de-CH" sz="1400" b="1" i="0" kern="1200" dirty="0">
                          <a:solidFill>
                            <a:srgbClr val="0070C0"/>
                          </a:solidFill>
                          <a:effectLst/>
                          <a:latin typeface="+mj-lt"/>
                          <a:ea typeface="+mn-ea"/>
                          <a:cs typeface="+mn-cs"/>
                        </a:rPr>
                        <a:t> in der </a:t>
                      </a:r>
                      <a:r>
                        <a:rPr lang="de-CH" sz="1400" b="1" i="0" kern="1200" dirty="0" err="1">
                          <a:solidFill>
                            <a:srgbClr val="0070C0"/>
                          </a:solidFill>
                          <a:effectLst/>
                          <a:latin typeface="+mj-lt"/>
                          <a:ea typeface="+mn-ea"/>
                          <a:cs typeface="+mn-cs"/>
                        </a:rPr>
                        <a:t>Talstra</a:t>
                      </a:r>
                      <a:r>
                        <a:rPr lang="de-DE" sz="1400" b="1" i="0" dirty="0" err="1">
                          <a:solidFill>
                            <a:srgbClr val="0070C0"/>
                          </a:solidFill>
                          <a:latin typeface="+mj-lt"/>
                          <a:cs typeface="Angsana New" panose="02020603050405020304" pitchFamily="18" charset="-34"/>
                        </a:rPr>
                        <a:t>ß</a:t>
                      </a:r>
                      <a:r>
                        <a:rPr lang="de-CH" sz="1400" b="1" i="0" kern="1200" dirty="0" err="1">
                          <a:solidFill>
                            <a:srgbClr val="0070C0"/>
                          </a:solidFill>
                          <a:effectLst/>
                          <a:latin typeface="+mj-lt"/>
                          <a:ea typeface="+mn-ea"/>
                          <a:cs typeface="+mn-cs"/>
                        </a:rPr>
                        <a:t>e</a:t>
                      </a:r>
                      <a:r>
                        <a:rPr lang="de-CH" sz="1400" b="1" i="0" kern="1200" dirty="0">
                          <a:solidFill>
                            <a:srgbClr val="0070C0"/>
                          </a:solidFill>
                          <a:effectLst/>
                          <a:latin typeface="+mj-lt"/>
                          <a:ea typeface="+mn-ea"/>
                          <a:cs typeface="+mn-cs"/>
                        </a:rPr>
                        <a:t> angefahren. Am Unfallort sind keine Fu</a:t>
                      </a:r>
                      <a:r>
                        <a:rPr lang="de-DE" sz="1400" b="1" dirty="0" err="1">
                          <a:solidFill>
                            <a:srgbClr val="0070C0"/>
                          </a:solidFill>
                          <a:sym typeface="Wingdings" pitchFamily="2" charset="2"/>
                        </a:rPr>
                        <a:t>ß</a:t>
                      </a:r>
                      <a:r>
                        <a:rPr lang="de-CH" sz="1400" b="1" i="0" kern="1200" dirty="0" err="1">
                          <a:solidFill>
                            <a:srgbClr val="0070C0"/>
                          </a:solidFill>
                          <a:effectLst/>
                          <a:latin typeface="+mj-lt"/>
                          <a:ea typeface="+mn-ea"/>
                          <a:cs typeface="+mn-cs"/>
                        </a:rPr>
                        <a:t>gängerüberwege</a:t>
                      </a:r>
                      <a:r>
                        <a:rPr lang="de-CH" sz="1400" b="1" i="0" kern="1200" dirty="0">
                          <a:solidFill>
                            <a:srgbClr val="0070C0"/>
                          </a:solidFill>
                          <a:effectLst/>
                          <a:latin typeface="+mj-lt"/>
                          <a:ea typeface="+mn-ea"/>
                          <a:cs typeface="+mn-cs"/>
                        </a:rPr>
                        <a:t> vorhanden. Im gesamten Stadtgebiet sind in diesem Jahr bereits fünf Fu</a:t>
                      </a:r>
                      <a:r>
                        <a:rPr lang="de-DE" sz="1400" b="1" dirty="0" err="1">
                          <a:solidFill>
                            <a:srgbClr val="0070C0"/>
                          </a:solidFill>
                          <a:sym typeface="Wingdings" pitchFamily="2" charset="2"/>
                        </a:rPr>
                        <a:t>ß</a:t>
                      </a:r>
                      <a:r>
                        <a:rPr lang="de-CH" sz="1400" b="1" i="0" kern="1200" dirty="0" err="1">
                          <a:solidFill>
                            <a:srgbClr val="0070C0"/>
                          </a:solidFill>
                          <a:effectLst/>
                          <a:latin typeface="+mj-lt"/>
                          <a:ea typeface="+mn-ea"/>
                          <a:cs typeface="+mn-cs"/>
                        </a:rPr>
                        <a:t>gänger</a:t>
                      </a:r>
                      <a:r>
                        <a:rPr lang="de-CH" sz="1400" b="1" i="0" kern="1200" dirty="0">
                          <a:solidFill>
                            <a:srgbClr val="0070C0"/>
                          </a:solidFill>
                          <a:effectLst/>
                          <a:latin typeface="+mj-lt"/>
                          <a:ea typeface="+mn-ea"/>
                          <a:cs typeface="+mn-cs"/>
                        </a:rPr>
                        <a:t> im </a:t>
                      </a:r>
                      <a:r>
                        <a:rPr lang="de-CH" sz="1400" b="1" i="0" kern="1200" dirty="0" err="1">
                          <a:solidFill>
                            <a:srgbClr val="0070C0"/>
                          </a:solidFill>
                          <a:effectLst/>
                          <a:latin typeface="+mj-lt"/>
                          <a:ea typeface="+mn-ea"/>
                          <a:cs typeface="+mn-cs"/>
                        </a:rPr>
                        <a:t>Stra</a:t>
                      </a:r>
                      <a:r>
                        <a:rPr lang="de-DE" sz="1400" b="1" i="0" dirty="0" err="1">
                          <a:solidFill>
                            <a:srgbClr val="0070C0"/>
                          </a:solidFill>
                          <a:latin typeface="+mj-lt"/>
                          <a:cs typeface="Angsana New" panose="02020603050405020304" pitchFamily="18" charset="-34"/>
                        </a:rPr>
                        <a:t>ß</a:t>
                      </a:r>
                      <a:r>
                        <a:rPr lang="de-CH" sz="1400" b="1" i="0" kern="1200" dirty="0" err="1">
                          <a:solidFill>
                            <a:srgbClr val="0070C0"/>
                          </a:solidFill>
                          <a:effectLst/>
                          <a:latin typeface="+mj-lt"/>
                          <a:ea typeface="+mn-ea"/>
                          <a:cs typeface="+mn-cs"/>
                        </a:rPr>
                        <a:t>enverkehr</a:t>
                      </a:r>
                      <a:r>
                        <a:rPr lang="de-CH" sz="1400" b="1" i="0" kern="1200" dirty="0">
                          <a:solidFill>
                            <a:srgbClr val="0070C0"/>
                          </a:solidFill>
                          <a:effectLst/>
                          <a:latin typeface="+mj-lt"/>
                          <a:ea typeface="+mn-ea"/>
                          <a:cs typeface="+mn-cs"/>
                        </a:rPr>
                        <a:t> getötet worden. Laut Verkehrsstatistik wurden 2022 in Deutschland im </a:t>
                      </a:r>
                      <a:r>
                        <a:rPr lang="de-CH" sz="1400" b="1" i="0" kern="1200" dirty="0" err="1">
                          <a:solidFill>
                            <a:srgbClr val="0070C0"/>
                          </a:solidFill>
                          <a:effectLst/>
                          <a:latin typeface="+mj-lt"/>
                          <a:ea typeface="+mn-ea"/>
                          <a:cs typeface="+mn-cs"/>
                        </a:rPr>
                        <a:t>Stra</a:t>
                      </a:r>
                      <a:r>
                        <a:rPr lang="de-DE" sz="1400" b="1" i="0" dirty="0" err="1">
                          <a:solidFill>
                            <a:srgbClr val="0070C0"/>
                          </a:solidFill>
                          <a:latin typeface="+mj-lt"/>
                          <a:cs typeface="Angsana New" panose="02020603050405020304" pitchFamily="18" charset="-34"/>
                        </a:rPr>
                        <a:t>ß</a:t>
                      </a:r>
                      <a:r>
                        <a:rPr lang="de-CH" sz="1400" b="1" i="0" kern="1200" dirty="0" err="1">
                          <a:solidFill>
                            <a:srgbClr val="0070C0"/>
                          </a:solidFill>
                          <a:effectLst/>
                          <a:latin typeface="+mj-lt"/>
                          <a:ea typeface="+mn-ea"/>
                          <a:cs typeface="+mn-cs"/>
                        </a:rPr>
                        <a:t>enverkehr</a:t>
                      </a:r>
                      <a:r>
                        <a:rPr lang="de-CH" sz="1400" b="1" i="0" kern="1200" dirty="0">
                          <a:solidFill>
                            <a:srgbClr val="0070C0"/>
                          </a:solidFill>
                          <a:effectLst/>
                          <a:latin typeface="+mj-lt"/>
                          <a:ea typeface="+mn-ea"/>
                          <a:cs typeface="+mn-cs"/>
                        </a:rPr>
                        <a:t> 2.788 Menschen getötet, davon 368 </a:t>
                      </a:r>
                      <a:r>
                        <a:rPr lang="de-CH" sz="1400" b="1" i="0" kern="1200" dirty="0">
                          <a:solidFill>
                            <a:srgbClr val="0070C0"/>
                          </a:solidFill>
                          <a:effectLst/>
                          <a:latin typeface="+mn-lt"/>
                          <a:ea typeface="+mn-ea"/>
                          <a:cs typeface="+mn-cs"/>
                        </a:rPr>
                        <a:t>Fu</a:t>
                      </a:r>
                      <a:r>
                        <a:rPr lang="de-DE" sz="1400" b="1" dirty="0" err="1">
                          <a:solidFill>
                            <a:srgbClr val="0070C0"/>
                          </a:solidFill>
                          <a:sym typeface="Wingdings" pitchFamily="2" charset="2"/>
                        </a:rPr>
                        <a:t>ß</a:t>
                      </a:r>
                      <a:r>
                        <a:rPr lang="de-CH" sz="1400" b="1" i="0" kern="1200" dirty="0" err="1">
                          <a:solidFill>
                            <a:srgbClr val="0070C0"/>
                          </a:solidFill>
                          <a:effectLst/>
                          <a:latin typeface="+mn-lt"/>
                          <a:ea typeface="+mn-ea"/>
                          <a:cs typeface="+mn-cs"/>
                        </a:rPr>
                        <a:t>gängerinnen</a:t>
                      </a:r>
                      <a:r>
                        <a:rPr lang="de-CH" sz="1400" b="1" i="0" kern="1200" dirty="0">
                          <a:solidFill>
                            <a:srgbClr val="0070C0"/>
                          </a:solidFill>
                          <a:effectLst/>
                          <a:latin typeface="+mn-lt"/>
                          <a:ea typeface="+mn-ea"/>
                          <a:cs typeface="+mn-cs"/>
                        </a:rPr>
                        <a:t> und Fu</a:t>
                      </a:r>
                      <a:r>
                        <a:rPr lang="de-DE" sz="1400" b="1" i="0" dirty="0" err="1">
                          <a:solidFill>
                            <a:srgbClr val="0070C0"/>
                          </a:solidFill>
                          <a:latin typeface="+mn-lt"/>
                          <a:cs typeface="Angsana New" panose="02020603050405020304" pitchFamily="18" charset="-34"/>
                        </a:rPr>
                        <a:t>ß</a:t>
                      </a:r>
                      <a:r>
                        <a:rPr lang="de-CH" sz="1400" b="1" i="0" kern="1200" dirty="0" err="1">
                          <a:solidFill>
                            <a:srgbClr val="0070C0"/>
                          </a:solidFill>
                          <a:effectLst/>
                          <a:latin typeface="+mn-lt"/>
                          <a:ea typeface="+mn-ea"/>
                          <a:cs typeface="+mn-cs"/>
                        </a:rPr>
                        <a:t>gänger</a:t>
                      </a:r>
                      <a:r>
                        <a:rPr lang="de-CH" sz="1400" b="1" i="0" kern="1200" dirty="0">
                          <a:solidFill>
                            <a:srgbClr val="0070C0"/>
                          </a:solidFill>
                          <a:effectLst/>
                          <a:latin typeface="+mn-lt"/>
                          <a:ea typeface="+mn-ea"/>
                          <a:cs typeface="+mn-cs"/>
                        </a:rPr>
                        <a:t>. Ausserdem zeigen mehrere Messungen der Polizei in den Jahren 2022 bis 2023, da</a:t>
                      </a:r>
                      <a:r>
                        <a:rPr lang="de-DE" sz="1400" b="1" dirty="0" err="1">
                          <a:solidFill>
                            <a:srgbClr val="0070C0"/>
                          </a:solidFill>
                          <a:sym typeface="Wingdings" pitchFamily="2" charset="2"/>
                        </a:rPr>
                        <a:t>ß</a:t>
                      </a:r>
                      <a:r>
                        <a:rPr lang="de-CH" sz="1400" b="1" i="0" kern="1200" dirty="0">
                          <a:solidFill>
                            <a:srgbClr val="0070C0"/>
                          </a:solidFill>
                          <a:effectLst/>
                          <a:latin typeface="+mn-lt"/>
                          <a:ea typeface="+mn-ea"/>
                          <a:cs typeface="+mn-cs"/>
                        </a:rPr>
                        <a:t> rund 60% der Autofahrenden an dieser Stelle die Höchstgeschwindigkeit überschreiten. </a:t>
                      </a:r>
                      <a:endParaRPr lang="de-DE" sz="1400" b="1" i="0" dirty="0">
                        <a:solidFill>
                          <a:srgbClr val="0070C0"/>
                        </a:solidFill>
                        <a:latin typeface="+mn-lt"/>
                      </a:endParaRPr>
                    </a:p>
                  </a:txBody>
                  <a:tcPr>
                    <a:noFill/>
                  </a:tcPr>
                </a:tc>
                <a:extLst>
                  <a:ext uri="{0D108BD9-81ED-4DB2-BD59-A6C34878D82A}">
                    <a16:rowId xmlns:a16="http://schemas.microsoft.com/office/drawing/2014/main" val="1910654977"/>
                  </a:ext>
                </a:extLst>
              </a:tr>
            </a:tbl>
          </a:graphicData>
        </a:graphic>
      </p:graphicFrame>
    </p:spTree>
    <p:extLst>
      <p:ext uri="{BB962C8B-B14F-4D97-AF65-F5344CB8AC3E}">
        <p14:creationId xmlns:p14="http://schemas.microsoft.com/office/powerpoint/2010/main" val="3867231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1526B065-B29D-068C-ADE3-2CD50207A0CF}"/>
              </a:ext>
            </a:extLst>
          </p:cNvPr>
          <p:cNvSpPr>
            <a:spLocks noGrp="1"/>
          </p:cNvSpPr>
          <p:nvPr>
            <p:ph sz="quarter" idx="10"/>
          </p:nvPr>
        </p:nvSpPr>
        <p:spPr>
          <a:xfrm>
            <a:off x="827584" y="3861048"/>
            <a:ext cx="6912768" cy="1368152"/>
          </a:xfrm>
        </p:spPr>
        <p:txBody>
          <a:bodyPr/>
          <a:lstStyle/>
          <a:p>
            <a:pPr algn="just"/>
            <a:endParaRPr lang="de-CH">
              <a:solidFill>
                <a:srgbClr val="404654"/>
              </a:solidFill>
              <a:latin typeface="ff-meta-serif-web-pro"/>
            </a:endParaRPr>
          </a:p>
          <a:p>
            <a:pPr algn="just"/>
            <a:endParaRPr lang="de-CH" b="0" i="0">
              <a:solidFill>
                <a:srgbClr val="404654"/>
              </a:solidFill>
              <a:effectLst/>
              <a:latin typeface="ff-meta-serif-web-pro"/>
            </a:endParaRPr>
          </a:p>
          <a:p>
            <a:pPr algn="just"/>
            <a:endParaRPr lang="de-CH">
              <a:solidFill>
                <a:srgbClr val="404654"/>
              </a:solidFill>
              <a:latin typeface="ff-meta-serif-web-pro"/>
            </a:endParaRPr>
          </a:p>
          <a:p>
            <a:endParaRPr lang="de-DE"/>
          </a:p>
        </p:txBody>
      </p:sp>
      <p:sp>
        <p:nvSpPr>
          <p:cNvPr id="3" name="Titel 2">
            <a:extLst>
              <a:ext uri="{FF2B5EF4-FFF2-40B4-BE49-F238E27FC236}">
                <a16:creationId xmlns:a16="http://schemas.microsoft.com/office/drawing/2014/main" id="{557DD884-D6F4-1CAA-289A-A8064EB1D638}"/>
              </a:ext>
            </a:extLst>
          </p:cNvPr>
          <p:cNvSpPr>
            <a:spLocks noGrp="1"/>
          </p:cNvSpPr>
          <p:nvPr>
            <p:ph type="title"/>
          </p:nvPr>
        </p:nvSpPr>
        <p:spPr/>
        <p:txBody>
          <a:bodyPr/>
          <a:lstStyle/>
          <a:p>
            <a:r>
              <a:rPr lang="de-DE" u="sng" err="1">
                <a:solidFill>
                  <a:srgbClr val="C00000"/>
                </a:solidFill>
                <a:hlinkClick r:id="rId2">
                  <a:extLst>
                    <a:ext uri="{A12FA001-AC4F-418D-AE19-62706E023703}">
                      <ahyp:hlinkClr xmlns:ahyp="http://schemas.microsoft.com/office/drawing/2018/hyperlinkcolor" val="tx"/>
                    </a:ext>
                  </a:extLst>
                </a:hlinkClick>
              </a:rPr>
              <a:t>www.sprachko</a:t>
            </a:r>
            <a:r>
              <a:rPr lang="de-DE" u="sng" err="1">
                <a:solidFill>
                  <a:srgbClr val="C00000"/>
                </a:solidFill>
              </a:rPr>
              <a:t>m</a:t>
            </a:r>
            <a:r>
              <a:rPr lang="de-DE" u="sng" err="1"/>
              <a:t>pass.ch</a:t>
            </a:r>
            <a:endParaRPr lang="de-DE" u="sng"/>
          </a:p>
        </p:txBody>
      </p:sp>
      <p:sp>
        <p:nvSpPr>
          <p:cNvPr id="4" name="Datumsplatzhalter 3">
            <a:extLst>
              <a:ext uri="{FF2B5EF4-FFF2-40B4-BE49-F238E27FC236}">
                <a16:creationId xmlns:a16="http://schemas.microsoft.com/office/drawing/2014/main" id="{47716C71-A377-A575-7CA6-9699283F2FF5}"/>
              </a:ext>
            </a:extLst>
          </p:cNvPr>
          <p:cNvSpPr>
            <a:spLocks noGrp="1"/>
          </p:cNvSpPr>
          <p:nvPr>
            <p:ph type="dt" sz="half" idx="11"/>
          </p:nvPr>
        </p:nvSpPr>
        <p:spPr/>
        <p:txBody>
          <a:bodyPr/>
          <a:lstStyle/>
          <a:p>
            <a:pPr>
              <a:defRPr/>
            </a:pPr>
            <a:r>
              <a:rPr lang="de-CH"/>
              <a:t>03.02.2026</a:t>
            </a:r>
          </a:p>
        </p:txBody>
      </p:sp>
      <p:sp>
        <p:nvSpPr>
          <p:cNvPr id="5" name="Fußzeilenplatzhalter 4">
            <a:extLst>
              <a:ext uri="{FF2B5EF4-FFF2-40B4-BE49-F238E27FC236}">
                <a16:creationId xmlns:a16="http://schemas.microsoft.com/office/drawing/2014/main" id="{0E449AD4-1BA1-8D76-EDC7-CDCB454FBAAC}"/>
              </a:ext>
            </a:extLst>
          </p:cNvPr>
          <p:cNvSpPr>
            <a:spLocks noGrp="1"/>
          </p:cNvSpPr>
          <p:nvPr>
            <p:ph type="ftr" sz="quarter" idx="12"/>
          </p:nvPr>
        </p:nvSpPr>
        <p:spPr/>
        <p:txBody>
          <a:bodyPr/>
          <a:lstStyle/>
          <a:p>
            <a:pPr>
              <a:defRPr/>
            </a:pPr>
            <a:r>
              <a:rPr lang="de-CH"/>
              <a:t>Unfallsprache - Sprachunfall</a:t>
            </a:r>
          </a:p>
        </p:txBody>
      </p:sp>
      <p:sp>
        <p:nvSpPr>
          <p:cNvPr id="6" name="Foliennummernplatzhalter 5">
            <a:extLst>
              <a:ext uri="{FF2B5EF4-FFF2-40B4-BE49-F238E27FC236}">
                <a16:creationId xmlns:a16="http://schemas.microsoft.com/office/drawing/2014/main" id="{D87A0F38-D673-6D34-3E73-AEDF5F91887F}"/>
              </a:ext>
            </a:extLst>
          </p:cNvPr>
          <p:cNvSpPr>
            <a:spLocks noGrp="1"/>
          </p:cNvSpPr>
          <p:nvPr>
            <p:ph type="sldNum" sz="quarter" idx="13"/>
          </p:nvPr>
        </p:nvSpPr>
        <p:spPr/>
        <p:txBody>
          <a:bodyPr/>
          <a:lstStyle/>
          <a:p>
            <a:r>
              <a:rPr lang="de-CH"/>
              <a:t>|  </a:t>
            </a:r>
            <a:fld id="{B2EE8AD8-D56E-45EB-99E2-2CCF51283985}" type="slidenum">
              <a:rPr lang="de-CH" smtClean="0"/>
              <a:pPr/>
              <a:t>22</a:t>
            </a:fld>
            <a:endParaRPr lang="de-CH"/>
          </a:p>
        </p:txBody>
      </p:sp>
      <p:sp>
        <p:nvSpPr>
          <p:cNvPr id="8" name="Textfeld 7">
            <a:extLst>
              <a:ext uri="{FF2B5EF4-FFF2-40B4-BE49-F238E27FC236}">
                <a16:creationId xmlns:a16="http://schemas.microsoft.com/office/drawing/2014/main" id="{4D025244-1EFC-C067-FE00-3ACF90D5CB2D}"/>
              </a:ext>
            </a:extLst>
          </p:cNvPr>
          <p:cNvSpPr txBox="1"/>
          <p:nvPr/>
        </p:nvSpPr>
        <p:spPr>
          <a:xfrm>
            <a:off x="603109" y="4653806"/>
            <a:ext cx="7418784" cy="1815882"/>
          </a:xfrm>
          <a:prstGeom prst="rect">
            <a:avLst/>
          </a:prstGeom>
          <a:noFill/>
        </p:spPr>
        <p:txBody>
          <a:bodyPr wrap="square" rtlCol="0">
            <a:spAutoFit/>
          </a:bodyPr>
          <a:lstStyle/>
          <a:p>
            <a:pPr algn="just"/>
            <a:r>
              <a:rPr lang="de-CH" sz="1400" b="0" i="0">
                <a:effectLst/>
                <a:latin typeface="ff-meta-serif-web-pro"/>
              </a:rPr>
              <a:t>Dirk von Schneidemesser &amp; Hugo </a:t>
            </a:r>
            <a:r>
              <a:rPr lang="de-CH" sz="1400" b="0" i="0" err="1">
                <a:effectLst/>
                <a:latin typeface="ff-meta-serif-web-pro"/>
              </a:rPr>
              <a:t>Caviola</a:t>
            </a:r>
            <a:r>
              <a:rPr lang="de-CH" sz="1400" b="0" i="0">
                <a:effectLst/>
                <a:latin typeface="ff-meta-serif-web-pro"/>
              </a:rPr>
              <a:t> (2025). Language </a:t>
            </a:r>
            <a:r>
              <a:rPr lang="de-CH" sz="1400" b="0" i="0" err="1">
                <a:effectLst/>
                <a:latin typeface="ff-meta-serif-web-pro"/>
              </a:rPr>
              <a:t>matters</a:t>
            </a:r>
            <a:r>
              <a:rPr lang="de-CH" sz="1400" b="0" i="0">
                <a:effectLst/>
                <a:latin typeface="ff-meta-serif-web-pro"/>
              </a:rPr>
              <a:t>: an experimental </a:t>
            </a:r>
            <a:r>
              <a:rPr lang="de-CH" sz="1400" b="0" i="0" err="1">
                <a:effectLst/>
                <a:latin typeface="ff-meta-serif-web-pro"/>
              </a:rPr>
              <a:t>study</a:t>
            </a:r>
            <a:r>
              <a:rPr lang="de-CH" sz="1400" b="0" i="0">
                <a:effectLst/>
                <a:latin typeface="ff-meta-serif-web-pro"/>
              </a:rPr>
              <a:t> </a:t>
            </a:r>
            <a:r>
              <a:rPr lang="de-CH" sz="1400" b="0" i="0" err="1">
                <a:effectLst/>
                <a:latin typeface="ff-meta-serif-web-pro"/>
              </a:rPr>
              <a:t>of</a:t>
            </a:r>
            <a:r>
              <a:rPr lang="de-CH" sz="1400" b="0" i="0">
                <a:effectLst/>
                <a:latin typeface="ff-meta-serif-web-pro"/>
              </a:rPr>
              <a:t> </a:t>
            </a:r>
            <a:r>
              <a:rPr lang="de-CH" sz="1400" b="0" i="0" err="1">
                <a:effectLst/>
                <a:latin typeface="ff-meta-serif-web-pro"/>
              </a:rPr>
              <a:t>language</a:t>
            </a:r>
            <a:r>
              <a:rPr lang="de-CH" sz="1400" b="0" i="0">
                <a:effectLst/>
                <a:latin typeface="ff-meta-serif-web-pro"/>
              </a:rPr>
              <a:t> </a:t>
            </a:r>
            <a:r>
              <a:rPr lang="de-CH" sz="1400" b="0" i="0" err="1">
                <a:effectLst/>
                <a:latin typeface="ff-meta-serif-web-pro"/>
              </a:rPr>
              <a:t>patterns</a:t>
            </a:r>
            <a:r>
              <a:rPr lang="de-CH" sz="1400" b="0" i="0">
                <a:effectLst/>
                <a:latin typeface="ff-meta-serif-web-pro"/>
              </a:rPr>
              <a:t>’ </a:t>
            </a:r>
            <a:r>
              <a:rPr lang="de-CH" sz="1400" b="0" i="0" err="1">
                <a:effectLst/>
                <a:latin typeface="ff-meta-serif-web-pro"/>
              </a:rPr>
              <a:t>effects</a:t>
            </a:r>
            <a:r>
              <a:rPr lang="de-CH" sz="1400" b="0" i="0">
                <a:effectLst/>
                <a:latin typeface="ff-meta-serif-web-pro"/>
              </a:rPr>
              <a:t> on </a:t>
            </a:r>
            <a:r>
              <a:rPr lang="de-CH" sz="1400" b="0" i="0" err="1">
                <a:effectLst/>
                <a:latin typeface="ff-meta-serif-web-pro"/>
              </a:rPr>
              <a:t>traffic</a:t>
            </a:r>
            <a:r>
              <a:rPr lang="de-CH" sz="1400" b="0" i="0">
                <a:effectLst/>
                <a:latin typeface="ff-meta-serif-web-pro"/>
              </a:rPr>
              <a:t> </a:t>
            </a:r>
            <a:r>
              <a:rPr lang="de-CH" sz="1400" b="0" i="0" err="1">
                <a:effectLst/>
                <a:latin typeface="ff-meta-serif-web-pro"/>
              </a:rPr>
              <a:t>safety</a:t>
            </a:r>
            <a:r>
              <a:rPr lang="de-CH" sz="1400" b="0" i="0">
                <a:effectLst/>
                <a:latin typeface="ff-meta-serif-web-pro"/>
              </a:rPr>
              <a:t> </a:t>
            </a:r>
            <a:r>
              <a:rPr lang="de-CH" sz="1400" b="0" i="0" err="1">
                <a:effectLst/>
                <a:latin typeface="ff-meta-serif-web-pro"/>
              </a:rPr>
              <a:t>perceptions</a:t>
            </a:r>
            <a:r>
              <a:rPr lang="de-CH" sz="1400" b="0" i="0">
                <a:effectLst/>
                <a:latin typeface="ff-meta-serif-web-pro"/>
              </a:rPr>
              <a:t> in Germany. </a:t>
            </a:r>
            <a:r>
              <a:rPr lang="de-CH" sz="1400" b="0" i="1">
                <a:effectLst/>
                <a:latin typeface="ff-meta-serif-web-pro"/>
              </a:rPr>
              <a:t>Traffic </a:t>
            </a:r>
            <a:r>
              <a:rPr lang="de-CH" sz="1400" b="0" i="1" err="1">
                <a:effectLst/>
                <a:latin typeface="ff-meta-serif-web-pro"/>
              </a:rPr>
              <a:t>Safety</a:t>
            </a:r>
            <a:r>
              <a:rPr lang="de-CH" sz="1400" b="0" i="1">
                <a:effectLst/>
                <a:latin typeface="ff-meta-serif-web-pro"/>
              </a:rPr>
              <a:t> Research</a:t>
            </a:r>
            <a:r>
              <a:rPr lang="de-CH" sz="1400" b="0" i="0">
                <a:effectLst/>
                <a:latin typeface="ff-meta-serif-web-pro"/>
              </a:rPr>
              <a:t>, </a:t>
            </a:r>
            <a:r>
              <a:rPr lang="de-CH" sz="1400" b="0" i="1">
                <a:effectLst/>
                <a:latin typeface="ff-meta-serif-web-pro"/>
              </a:rPr>
              <a:t>9</a:t>
            </a:r>
            <a:r>
              <a:rPr lang="de-CH" sz="1400" b="0" i="0">
                <a:effectLst/>
                <a:latin typeface="ff-meta-serif-web-pro"/>
              </a:rPr>
              <a:t>, e000106. </a:t>
            </a:r>
            <a:r>
              <a:rPr lang="de-CH" sz="1400" b="0" i="1" u="none" strike="noStrike">
                <a:effectLst/>
                <a:latin typeface="ff-meta-serif-web-pro"/>
                <a:hlinkClick r:id="rId3">
                  <a:extLst>
                    <a:ext uri="{A12FA001-AC4F-418D-AE19-62706E023703}">
                      <ahyp:hlinkClr xmlns:ahyp="http://schemas.microsoft.com/office/drawing/2018/hyperlinkcolor" val="tx"/>
                    </a:ext>
                  </a:extLst>
                </a:hlinkClick>
              </a:rPr>
              <a:t>https://doi.org/10.55329/oyoz9269</a:t>
            </a:r>
            <a:endParaRPr lang="de-CH" sz="1400" b="0" i="1" u="none" strike="noStrike">
              <a:effectLst/>
              <a:latin typeface="ff-meta-serif-web-pro"/>
            </a:endParaRPr>
          </a:p>
          <a:p>
            <a:pPr algn="just"/>
            <a:endParaRPr lang="de-CH" sz="1400" b="0" i="0">
              <a:effectLst/>
              <a:latin typeface="ff-meta-serif-web-pro"/>
            </a:endParaRPr>
          </a:p>
          <a:p>
            <a:pPr algn="just"/>
            <a:r>
              <a:rPr lang="de-CH" sz="1400" b="0" i="0">
                <a:effectLst/>
                <a:latin typeface="ff-meta-serif-web-pro"/>
              </a:rPr>
              <a:t>Dirk von Schneidemesser, Sonja </a:t>
            </a:r>
            <a:r>
              <a:rPr lang="de-CH" sz="1400" b="0" i="0" err="1">
                <a:effectLst/>
                <a:latin typeface="ff-meta-serif-web-pro"/>
              </a:rPr>
              <a:t>Bettge</a:t>
            </a:r>
            <a:r>
              <a:rPr lang="de-CH" sz="1400" b="0" i="0">
                <a:effectLst/>
                <a:latin typeface="ff-meta-serif-web-pro"/>
              </a:rPr>
              <a:t>, Hugo </a:t>
            </a:r>
            <a:r>
              <a:rPr lang="de-CH" sz="1400" b="0" i="0" err="1">
                <a:effectLst/>
                <a:latin typeface="ff-meta-serif-web-pro"/>
              </a:rPr>
              <a:t>Caviola</a:t>
            </a:r>
            <a:r>
              <a:rPr lang="de-CH" sz="1400" b="0" i="0">
                <a:effectLst/>
                <a:latin typeface="ff-meta-serif-web-pro"/>
              </a:rPr>
              <a:t>, Andrea Sedlaczek, Martin </a:t>
            </a:r>
            <a:r>
              <a:rPr lang="de-CH" sz="1400" b="0" i="0" err="1">
                <a:effectLst/>
                <a:latin typeface="ff-meta-serif-web-pro"/>
              </a:rPr>
              <a:t>Reisigl</a:t>
            </a:r>
            <a:r>
              <a:rPr lang="de-CH" sz="1400" b="0" i="0">
                <a:effectLst/>
                <a:latin typeface="ff-meta-serif-web-pro"/>
              </a:rPr>
              <a:t>, Felix Schindler &amp; Michael Wirz (20 Aug 2025): </a:t>
            </a:r>
            <a:r>
              <a:rPr lang="de-CH" sz="1400" b="0" i="0" err="1">
                <a:effectLst/>
                <a:latin typeface="ff-meta-serif-web-pro"/>
              </a:rPr>
              <a:t>How</a:t>
            </a:r>
            <a:r>
              <a:rPr lang="de-CH" sz="1400" b="0" i="0">
                <a:effectLst/>
                <a:latin typeface="ff-meta-serif-web-pro"/>
              </a:rPr>
              <a:t> </a:t>
            </a:r>
            <a:r>
              <a:rPr lang="de-CH" sz="1400" b="0" i="0" err="1">
                <a:effectLst/>
                <a:latin typeface="ff-meta-serif-web-pro"/>
              </a:rPr>
              <a:t>linguistic</a:t>
            </a:r>
            <a:r>
              <a:rPr lang="de-CH" sz="1400" b="0" i="0">
                <a:effectLst/>
                <a:latin typeface="ff-meta-serif-web-pro"/>
              </a:rPr>
              <a:t> </a:t>
            </a:r>
            <a:r>
              <a:rPr lang="de-CH" sz="1400" b="0" i="0" err="1">
                <a:effectLst/>
                <a:latin typeface="ff-meta-serif-web-pro"/>
              </a:rPr>
              <a:t>patterns</a:t>
            </a:r>
            <a:r>
              <a:rPr lang="de-CH" sz="1400" b="0" i="0">
                <a:effectLst/>
                <a:latin typeface="ff-meta-serif-web-pro"/>
              </a:rPr>
              <a:t> </a:t>
            </a:r>
            <a:r>
              <a:rPr lang="de-CH" sz="1400" b="0" i="0" err="1">
                <a:effectLst/>
                <a:latin typeface="ff-meta-serif-web-pro"/>
              </a:rPr>
              <a:t>obscure</a:t>
            </a:r>
            <a:r>
              <a:rPr lang="de-CH" sz="1400" b="0" i="0">
                <a:effectLst/>
                <a:latin typeface="ff-meta-serif-web-pro"/>
              </a:rPr>
              <a:t> </a:t>
            </a:r>
            <a:r>
              <a:rPr lang="de-CH" sz="1400" b="0" i="0" err="1">
                <a:effectLst/>
                <a:latin typeface="ff-meta-serif-web-pro"/>
              </a:rPr>
              <a:t>responsibility</a:t>
            </a:r>
            <a:r>
              <a:rPr lang="de-CH" sz="1400" b="0" i="0">
                <a:effectLst/>
                <a:latin typeface="ff-meta-serif-web-pro"/>
              </a:rPr>
              <a:t> in </a:t>
            </a:r>
            <a:r>
              <a:rPr lang="de-CH" sz="1400" b="0" i="0" err="1">
                <a:effectLst/>
                <a:latin typeface="ff-meta-serif-web-pro"/>
              </a:rPr>
              <a:t>newspaper</a:t>
            </a:r>
            <a:r>
              <a:rPr lang="de-CH" sz="1400" b="0" i="0">
                <a:effectLst/>
                <a:latin typeface="ff-meta-serif-web-pro"/>
              </a:rPr>
              <a:t> </a:t>
            </a:r>
            <a:r>
              <a:rPr lang="de-CH" sz="1400" b="0" i="0" err="1">
                <a:effectLst/>
                <a:latin typeface="ff-meta-serif-web-pro"/>
              </a:rPr>
              <a:t>coverage</a:t>
            </a:r>
            <a:r>
              <a:rPr lang="de-CH" sz="1400" b="0" i="0">
                <a:effectLst/>
                <a:latin typeface="ff-meta-serif-web-pro"/>
              </a:rPr>
              <a:t> </a:t>
            </a:r>
            <a:r>
              <a:rPr lang="de-CH" sz="1400" b="0" i="0" err="1">
                <a:effectLst/>
                <a:latin typeface="ff-meta-serif-web-pro"/>
              </a:rPr>
              <a:t>of</a:t>
            </a:r>
            <a:r>
              <a:rPr lang="de-CH" sz="1400" b="0" i="0">
                <a:effectLst/>
                <a:latin typeface="ff-meta-serif-web-pro"/>
              </a:rPr>
              <a:t> </a:t>
            </a:r>
            <a:r>
              <a:rPr lang="de-CH" sz="1400" b="0" i="0" err="1">
                <a:effectLst/>
                <a:latin typeface="ff-meta-serif-web-pro"/>
              </a:rPr>
              <a:t>traffic</a:t>
            </a:r>
            <a:r>
              <a:rPr lang="de-CH" sz="1400" b="0" i="0">
                <a:effectLst/>
                <a:latin typeface="ff-meta-serif-web-pro"/>
              </a:rPr>
              <a:t> </a:t>
            </a:r>
            <a:r>
              <a:rPr lang="de-CH" sz="1400" b="0" i="0" err="1">
                <a:effectLst/>
                <a:latin typeface="ff-meta-serif-web-pro"/>
              </a:rPr>
              <a:t>crashes</a:t>
            </a:r>
            <a:r>
              <a:rPr lang="de-CH" sz="1400" b="0" i="0">
                <a:effectLst/>
                <a:latin typeface="ff-meta-serif-web-pro"/>
              </a:rPr>
              <a:t> in German-</a:t>
            </a:r>
            <a:r>
              <a:rPr lang="de-CH" sz="1400" b="0" i="0" err="1">
                <a:effectLst/>
                <a:latin typeface="ff-meta-serif-web-pro"/>
              </a:rPr>
              <a:t>speaking</a:t>
            </a:r>
            <a:r>
              <a:rPr lang="de-CH" sz="1400" b="0" i="0">
                <a:effectLst/>
                <a:latin typeface="ff-meta-serif-web-pro"/>
              </a:rPr>
              <a:t> countries: an </a:t>
            </a:r>
            <a:r>
              <a:rPr lang="de-CH" sz="1400" b="0" i="0" err="1">
                <a:effectLst/>
                <a:latin typeface="ff-meta-serif-web-pro"/>
              </a:rPr>
              <a:t>interdisciplinary</a:t>
            </a:r>
            <a:r>
              <a:rPr lang="de-CH" sz="1400" b="0" i="0">
                <a:effectLst/>
                <a:latin typeface="ff-meta-serif-web-pro"/>
              </a:rPr>
              <a:t> </a:t>
            </a:r>
            <a:r>
              <a:rPr lang="de-CH" sz="1400" b="0" i="0" err="1">
                <a:effectLst/>
                <a:latin typeface="ff-meta-serif-web-pro"/>
              </a:rPr>
              <a:t>study</a:t>
            </a:r>
            <a:r>
              <a:rPr lang="de-CH" sz="1400" b="0" i="0">
                <a:effectLst/>
                <a:latin typeface="ff-meta-serif-web-pro"/>
              </a:rPr>
              <a:t>, </a:t>
            </a:r>
            <a:r>
              <a:rPr lang="de-CH" sz="1400" b="0" i="0" err="1">
                <a:effectLst/>
                <a:latin typeface="ff-meta-serif-web-pro"/>
              </a:rPr>
              <a:t>Mobilities</a:t>
            </a:r>
            <a:r>
              <a:rPr lang="de-CH" sz="1400" b="0" i="0">
                <a:effectLst/>
                <a:latin typeface="ff-meta-serif-web-pro"/>
              </a:rPr>
              <a:t>, </a:t>
            </a:r>
            <a:r>
              <a:rPr lang="de-CH" sz="1400" b="0" i="1" u="none" strike="noStrike">
                <a:effectLst/>
                <a:latin typeface="ff-meta-serif-web-pro"/>
                <a:hlinkClick r:id="rId4">
                  <a:extLst>
                    <a:ext uri="{A12FA001-AC4F-418D-AE19-62706E023703}">
                      <ahyp:hlinkClr xmlns:ahyp="http://schemas.microsoft.com/office/drawing/2018/hyperlinkcolor" val="tx"/>
                    </a:ext>
                  </a:extLst>
                </a:hlinkClick>
              </a:rPr>
              <a:t>DOI: 10.1080/17450101.2025.2534634</a:t>
            </a:r>
            <a:endParaRPr lang="de-CH" sz="1400" b="0" i="0">
              <a:effectLst/>
              <a:latin typeface="ff-meta-serif-web-pro"/>
            </a:endParaRPr>
          </a:p>
        </p:txBody>
      </p:sp>
      <p:pic>
        <p:nvPicPr>
          <p:cNvPr id="10" name="Grafik 9">
            <a:extLst>
              <a:ext uri="{FF2B5EF4-FFF2-40B4-BE49-F238E27FC236}">
                <a16:creationId xmlns:a16="http://schemas.microsoft.com/office/drawing/2014/main" id="{8680416C-E002-97F5-B703-8F6B8270B5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2309" y="944724"/>
            <a:ext cx="2664296" cy="3600400"/>
          </a:xfrm>
          <a:prstGeom prst="rect">
            <a:avLst/>
          </a:prstGeom>
        </p:spPr>
      </p:pic>
    </p:spTree>
    <p:extLst>
      <p:ext uri="{BB962C8B-B14F-4D97-AF65-F5344CB8AC3E}">
        <p14:creationId xmlns:p14="http://schemas.microsoft.com/office/powerpoint/2010/main" val="3540260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D83356E-D538-952B-5813-E2625DD5D6A0}"/>
              </a:ext>
            </a:extLst>
          </p:cNvPr>
          <p:cNvSpPr>
            <a:spLocks noGrp="1"/>
          </p:cNvSpPr>
          <p:nvPr>
            <p:ph sz="quarter" idx="10"/>
          </p:nvPr>
        </p:nvSpPr>
        <p:spPr/>
        <p:txBody>
          <a:bodyPr/>
          <a:lstStyle/>
          <a:p>
            <a:r>
              <a:rPr lang="de-CH" b="1" dirty="0"/>
              <a:t>Sprache hat zwei Hauptfunktionen:</a:t>
            </a:r>
          </a:p>
          <a:p>
            <a:r>
              <a:rPr lang="de-CH" dirty="0"/>
              <a:t> </a:t>
            </a:r>
          </a:p>
          <a:p>
            <a:r>
              <a:rPr lang="de-CH" dirty="0">
                <a:solidFill>
                  <a:srgbClr val="FF0000"/>
                </a:solidFill>
              </a:rPr>
              <a:t>Kommunikation</a:t>
            </a:r>
          </a:p>
          <a:p>
            <a:endParaRPr lang="de-CH" dirty="0">
              <a:solidFill>
                <a:srgbClr val="FF0000"/>
              </a:solidFill>
            </a:endParaRPr>
          </a:p>
          <a:p>
            <a:endParaRPr lang="de-CH" dirty="0">
              <a:solidFill>
                <a:srgbClr val="FF0000"/>
              </a:solidFill>
            </a:endParaRPr>
          </a:p>
          <a:p>
            <a:r>
              <a:rPr lang="de-CH" dirty="0">
                <a:solidFill>
                  <a:srgbClr val="FF0000"/>
                </a:solidFill>
              </a:rPr>
              <a:t>und Denken (Wissen)</a:t>
            </a:r>
          </a:p>
        </p:txBody>
      </p:sp>
      <p:sp>
        <p:nvSpPr>
          <p:cNvPr id="3" name="Titel 2">
            <a:extLst>
              <a:ext uri="{FF2B5EF4-FFF2-40B4-BE49-F238E27FC236}">
                <a16:creationId xmlns:a16="http://schemas.microsoft.com/office/drawing/2014/main" id="{BB60B853-E882-D753-A2CA-A8EFBF52D58E}"/>
              </a:ext>
            </a:extLst>
          </p:cNvPr>
          <p:cNvSpPr>
            <a:spLocks noGrp="1"/>
          </p:cNvSpPr>
          <p:nvPr>
            <p:ph type="title"/>
          </p:nvPr>
        </p:nvSpPr>
        <p:spPr/>
        <p:txBody>
          <a:bodyPr/>
          <a:lstStyle/>
          <a:p>
            <a:r>
              <a:rPr lang="de-CH" dirty="0"/>
              <a:t>Diskurslinguistik – Framing</a:t>
            </a:r>
            <a:br>
              <a:rPr lang="de-CH" dirty="0"/>
            </a:br>
            <a:endParaRPr lang="de-CH" dirty="0"/>
          </a:p>
        </p:txBody>
      </p:sp>
      <p:sp>
        <p:nvSpPr>
          <p:cNvPr id="4" name="Datumsplatzhalter 3">
            <a:extLst>
              <a:ext uri="{FF2B5EF4-FFF2-40B4-BE49-F238E27FC236}">
                <a16:creationId xmlns:a16="http://schemas.microsoft.com/office/drawing/2014/main" id="{751DA9D7-9A39-7856-0671-B1F762C2AA33}"/>
              </a:ext>
            </a:extLst>
          </p:cNvPr>
          <p:cNvSpPr>
            <a:spLocks noGrp="1"/>
          </p:cNvSpPr>
          <p:nvPr>
            <p:ph type="dt" sz="half" idx="11"/>
          </p:nvPr>
        </p:nvSpPr>
        <p:spPr/>
        <p:txBody>
          <a:bodyPr/>
          <a:lstStyle/>
          <a:p>
            <a:pPr>
              <a:defRPr/>
            </a:pPr>
            <a:r>
              <a:rPr lang="de-DE" dirty="0"/>
              <a:t>03.02.2026</a:t>
            </a:r>
            <a:endParaRPr lang="de-CH" dirty="0"/>
          </a:p>
        </p:txBody>
      </p:sp>
      <p:sp>
        <p:nvSpPr>
          <p:cNvPr id="5" name="Fußzeilenplatzhalter 4">
            <a:extLst>
              <a:ext uri="{FF2B5EF4-FFF2-40B4-BE49-F238E27FC236}">
                <a16:creationId xmlns:a16="http://schemas.microsoft.com/office/drawing/2014/main" id="{B675F018-53E9-63C8-F75E-1FBDEFF5B47C}"/>
              </a:ext>
            </a:extLst>
          </p:cNvPr>
          <p:cNvSpPr>
            <a:spLocks noGrp="1"/>
          </p:cNvSpPr>
          <p:nvPr>
            <p:ph type="ftr" sz="quarter" idx="12"/>
          </p:nvPr>
        </p:nvSpPr>
        <p:spPr>
          <a:xfrm>
            <a:off x="2735263" y="6489700"/>
            <a:ext cx="5293121" cy="366713"/>
          </a:xfrm>
        </p:spPr>
        <p:txBody>
          <a:bodyPr/>
          <a:lstStyle/>
          <a:p>
            <a:pPr>
              <a:defRPr/>
            </a:pPr>
            <a:r>
              <a:rPr lang="de-CH" dirty="0"/>
              <a:t>Unfallsprache - Sprachunfall?</a:t>
            </a:r>
          </a:p>
        </p:txBody>
      </p:sp>
      <p:sp>
        <p:nvSpPr>
          <p:cNvPr id="6" name="Foliennummernplatzhalter 5">
            <a:extLst>
              <a:ext uri="{FF2B5EF4-FFF2-40B4-BE49-F238E27FC236}">
                <a16:creationId xmlns:a16="http://schemas.microsoft.com/office/drawing/2014/main" id="{21AED5C3-CE8A-1BC8-8F46-75CF0FD4BA5D}"/>
              </a:ext>
            </a:extLst>
          </p:cNvPr>
          <p:cNvSpPr>
            <a:spLocks noGrp="1"/>
          </p:cNvSpPr>
          <p:nvPr>
            <p:ph type="sldNum" sz="quarter" idx="13"/>
          </p:nvPr>
        </p:nvSpPr>
        <p:spPr/>
        <p:txBody>
          <a:bodyPr/>
          <a:lstStyle/>
          <a:p>
            <a:r>
              <a:rPr lang="de-CH" dirty="0"/>
              <a:t>|  </a:t>
            </a:r>
            <a:fld id="{B2EE8AD8-D56E-45EB-99E2-2CCF51283985}" type="slidenum">
              <a:rPr lang="de-CH" smtClean="0"/>
              <a:pPr/>
              <a:t>3</a:t>
            </a:fld>
            <a:endParaRPr lang="de-CH" dirty="0"/>
          </a:p>
        </p:txBody>
      </p:sp>
      <p:pic>
        <p:nvPicPr>
          <p:cNvPr id="7" name="Grafik 6">
            <a:extLst>
              <a:ext uri="{FF2B5EF4-FFF2-40B4-BE49-F238E27FC236}">
                <a16:creationId xmlns:a16="http://schemas.microsoft.com/office/drawing/2014/main" id="{E0B14DF0-B770-53B7-3A8F-68F06FC84B3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88024" y="2348880"/>
            <a:ext cx="2211279" cy="1325372"/>
          </a:xfrm>
          <a:prstGeom prst="rect">
            <a:avLst/>
          </a:prstGeom>
        </p:spPr>
      </p:pic>
      <p:pic>
        <p:nvPicPr>
          <p:cNvPr id="8" name="Grafik 7">
            <a:extLst>
              <a:ext uri="{FF2B5EF4-FFF2-40B4-BE49-F238E27FC236}">
                <a16:creationId xmlns:a16="http://schemas.microsoft.com/office/drawing/2014/main" id="{146C204D-D990-F52C-D27B-23FAE741585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79950" y="4091322"/>
            <a:ext cx="1572768" cy="2030519"/>
          </a:xfrm>
          <a:prstGeom prst="rect">
            <a:avLst/>
          </a:prstGeom>
        </p:spPr>
      </p:pic>
    </p:spTree>
    <p:extLst>
      <p:ext uri="{BB962C8B-B14F-4D97-AF65-F5344CB8AC3E}">
        <p14:creationId xmlns:p14="http://schemas.microsoft.com/office/powerpoint/2010/main" val="2150132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additive="base">
                                        <p:cTn id="1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59F9630D-14AC-757D-198A-51C4C019FF9E}"/>
              </a:ext>
            </a:extLst>
          </p:cNvPr>
          <p:cNvSpPr>
            <a:spLocks noGrp="1"/>
          </p:cNvSpPr>
          <p:nvPr>
            <p:ph sz="quarter" idx="10"/>
          </p:nvPr>
        </p:nvSpPr>
        <p:spPr/>
        <p:txBody>
          <a:bodyPr/>
          <a:lstStyle/>
          <a:p>
            <a:r>
              <a:rPr lang="de-CH" b="1" dirty="0"/>
              <a:t>Framing</a:t>
            </a:r>
          </a:p>
          <a:p>
            <a:pPr marL="0" indent="0">
              <a:buNone/>
            </a:pPr>
            <a:br>
              <a:rPr lang="de-DE" sz="1800" b="1" i="1" dirty="0"/>
            </a:br>
            <a:r>
              <a:rPr lang="de-DE" sz="1800" b="1" i="1" dirty="0"/>
              <a:t>Der Vogel ist am Himmel. </a:t>
            </a:r>
          </a:p>
          <a:p>
            <a:r>
              <a:rPr lang="de-DE" sz="1800" dirty="0"/>
              <a:t>Flügel ausgebreitet, Bewegung, Unterseite</a:t>
            </a:r>
          </a:p>
          <a:p>
            <a:endParaRPr lang="de-DE" sz="1800" dirty="0"/>
          </a:p>
          <a:p>
            <a:pPr marL="0" indent="0">
              <a:buNone/>
            </a:pPr>
            <a:r>
              <a:rPr lang="de-DE" sz="1800" b="1" i="1" dirty="0"/>
              <a:t>Der Vogel ist am Boden. </a:t>
            </a:r>
          </a:p>
          <a:p>
            <a:r>
              <a:rPr lang="de-DE" sz="1800" dirty="0"/>
              <a:t>Flügel gefaltet, auf den Fü</a:t>
            </a:r>
            <a:r>
              <a:rPr lang="de-DE" dirty="0">
                <a:cs typeface="Angsana New" panose="02020603050405020304" pitchFamily="18" charset="-34"/>
              </a:rPr>
              <a:t>ß</a:t>
            </a:r>
            <a:r>
              <a:rPr lang="de-DE" sz="1800" dirty="0"/>
              <a:t>en stehend, Oberseite</a:t>
            </a:r>
          </a:p>
          <a:p>
            <a:pPr marL="0" indent="0">
              <a:buNone/>
            </a:pPr>
            <a:endParaRPr lang="de-DE" sz="1800" dirty="0"/>
          </a:p>
          <a:p>
            <a:pPr marL="285750" indent="-285750">
              <a:buFont typeface="Arial" panose="020B0604020202020204" pitchFamily="34" charset="0"/>
              <a:buChar char="•"/>
            </a:pPr>
            <a:r>
              <a:rPr lang="de-DE" sz="1800" dirty="0"/>
              <a:t>Frames aktivieren Wissen, das in unserem Gehirn gespeichert ist durch gesammelte Erfahrung.</a:t>
            </a:r>
          </a:p>
          <a:p>
            <a:pPr marL="285750" indent="-285750">
              <a:buFont typeface="Arial" panose="020B0604020202020204" pitchFamily="34" charset="0"/>
              <a:buChar char="•"/>
            </a:pPr>
            <a:r>
              <a:rPr lang="de-DE" sz="1800" dirty="0"/>
              <a:t>Frames heben bestimmte Perspektiven hervor und verdecken gleichzeitig andere. Dessen sind wir uns im Allgemeinen nicht bewusst. </a:t>
            </a:r>
          </a:p>
          <a:p>
            <a:endParaRPr lang="de-CH" b="1" dirty="0"/>
          </a:p>
        </p:txBody>
      </p:sp>
      <p:sp>
        <p:nvSpPr>
          <p:cNvPr id="3" name="Titel 2">
            <a:extLst>
              <a:ext uri="{FF2B5EF4-FFF2-40B4-BE49-F238E27FC236}">
                <a16:creationId xmlns:a16="http://schemas.microsoft.com/office/drawing/2014/main" id="{E3A03165-4A19-D8FE-8748-DBC01D50C55A}"/>
              </a:ext>
            </a:extLst>
          </p:cNvPr>
          <p:cNvSpPr>
            <a:spLocks noGrp="1"/>
          </p:cNvSpPr>
          <p:nvPr>
            <p:ph type="title"/>
          </p:nvPr>
        </p:nvSpPr>
        <p:spPr/>
        <p:txBody>
          <a:bodyPr/>
          <a:lstStyle/>
          <a:p>
            <a:r>
              <a:rPr lang="de-CH" dirty="0"/>
              <a:t>Diskurslinguistik – Framing</a:t>
            </a:r>
            <a:br>
              <a:rPr lang="de-CH" dirty="0"/>
            </a:br>
            <a:endParaRPr lang="de-CH" dirty="0"/>
          </a:p>
        </p:txBody>
      </p:sp>
      <p:sp>
        <p:nvSpPr>
          <p:cNvPr id="4" name="Datumsplatzhalter 3">
            <a:extLst>
              <a:ext uri="{FF2B5EF4-FFF2-40B4-BE49-F238E27FC236}">
                <a16:creationId xmlns:a16="http://schemas.microsoft.com/office/drawing/2014/main" id="{243E2557-B5B3-19A8-DC86-B56C44220531}"/>
              </a:ext>
            </a:extLst>
          </p:cNvPr>
          <p:cNvSpPr>
            <a:spLocks noGrp="1"/>
          </p:cNvSpPr>
          <p:nvPr>
            <p:ph type="dt" sz="half" idx="11"/>
          </p:nvPr>
        </p:nvSpPr>
        <p:spPr/>
        <p:txBody>
          <a:bodyPr/>
          <a:lstStyle/>
          <a:p>
            <a:pPr>
              <a:defRPr/>
            </a:pPr>
            <a:r>
              <a:rPr lang="de-DE" dirty="0"/>
              <a:t>03.02.26</a:t>
            </a:r>
            <a:endParaRPr lang="de-CH" dirty="0"/>
          </a:p>
        </p:txBody>
      </p:sp>
      <p:sp>
        <p:nvSpPr>
          <p:cNvPr id="6" name="Foliennummernplatzhalter 5">
            <a:extLst>
              <a:ext uri="{FF2B5EF4-FFF2-40B4-BE49-F238E27FC236}">
                <a16:creationId xmlns:a16="http://schemas.microsoft.com/office/drawing/2014/main" id="{7F36C8D9-DE54-6EDF-DB0C-92D070A12592}"/>
              </a:ext>
            </a:extLst>
          </p:cNvPr>
          <p:cNvSpPr>
            <a:spLocks noGrp="1"/>
          </p:cNvSpPr>
          <p:nvPr>
            <p:ph type="sldNum" sz="quarter" idx="13"/>
          </p:nvPr>
        </p:nvSpPr>
        <p:spPr/>
        <p:txBody>
          <a:bodyPr/>
          <a:lstStyle/>
          <a:p>
            <a:r>
              <a:rPr lang="de-CH" dirty="0"/>
              <a:t>|  </a:t>
            </a:r>
            <a:fld id="{B2EE8AD8-D56E-45EB-99E2-2CCF51283985}" type="slidenum">
              <a:rPr lang="de-CH" smtClean="0"/>
              <a:pPr/>
              <a:t>4</a:t>
            </a:fld>
            <a:endParaRPr lang="de-CH" dirty="0"/>
          </a:p>
        </p:txBody>
      </p:sp>
      <p:pic>
        <p:nvPicPr>
          <p:cNvPr id="7" name="Grafik 6">
            <a:extLst>
              <a:ext uri="{FF2B5EF4-FFF2-40B4-BE49-F238E27FC236}">
                <a16:creationId xmlns:a16="http://schemas.microsoft.com/office/drawing/2014/main" id="{6D0E1224-510C-ABB1-8920-D9DD2CDF263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60232" y="2308065"/>
            <a:ext cx="1379651" cy="918095"/>
          </a:xfrm>
          <a:prstGeom prst="rect">
            <a:avLst/>
          </a:prstGeom>
        </p:spPr>
      </p:pic>
      <p:pic>
        <p:nvPicPr>
          <p:cNvPr id="8" name="Grafik 7">
            <a:extLst>
              <a:ext uri="{FF2B5EF4-FFF2-40B4-BE49-F238E27FC236}">
                <a16:creationId xmlns:a16="http://schemas.microsoft.com/office/drawing/2014/main" id="{3C3ED72D-1EC1-DABB-0CF0-F52878A7EB4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60232" y="3509272"/>
            <a:ext cx="1379651" cy="1018931"/>
          </a:xfrm>
          <a:prstGeom prst="rect">
            <a:avLst/>
          </a:prstGeom>
        </p:spPr>
      </p:pic>
    </p:spTree>
    <p:extLst>
      <p:ext uri="{BB962C8B-B14F-4D97-AF65-F5344CB8AC3E}">
        <p14:creationId xmlns:p14="http://schemas.microsoft.com/office/powerpoint/2010/main" val="73042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54E987B4-507D-B826-476E-80434EEAB549}"/>
              </a:ext>
            </a:extLst>
          </p:cNvPr>
          <p:cNvSpPr>
            <a:spLocks noGrp="1"/>
          </p:cNvSpPr>
          <p:nvPr>
            <p:ph sz="quarter" idx="10"/>
          </p:nvPr>
        </p:nvSpPr>
        <p:spPr>
          <a:xfrm>
            <a:off x="503238" y="2063351"/>
            <a:ext cx="8137525" cy="3663555"/>
          </a:xfrm>
        </p:spPr>
        <p:txBody>
          <a:bodyPr/>
          <a:lstStyle/>
          <a:p>
            <a:r>
              <a:rPr lang="de-DE" b="1" i="1" dirty="0"/>
              <a:t>                      Atomkraft?                           Kernkraft? </a:t>
            </a:r>
          </a:p>
        </p:txBody>
      </p:sp>
      <p:sp>
        <p:nvSpPr>
          <p:cNvPr id="3" name="Titel 2">
            <a:extLst>
              <a:ext uri="{FF2B5EF4-FFF2-40B4-BE49-F238E27FC236}">
                <a16:creationId xmlns:a16="http://schemas.microsoft.com/office/drawing/2014/main" id="{690E1D90-354E-2989-54A8-7D2BA45790C1}"/>
              </a:ext>
            </a:extLst>
          </p:cNvPr>
          <p:cNvSpPr>
            <a:spLocks noGrp="1"/>
          </p:cNvSpPr>
          <p:nvPr>
            <p:ph type="title"/>
          </p:nvPr>
        </p:nvSpPr>
        <p:spPr/>
        <p:txBody>
          <a:bodyPr>
            <a:normAutofit/>
          </a:bodyPr>
          <a:lstStyle/>
          <a:p>
            <a:r>
              <a:rPr lang="de-DE" sz="2100" dirty="0"/>
              <a:t>     Ein Gegenstand – unterschiedliche Interessen</a:t>
            </a:r>
          </a:p>
        </p:txBody>
      </p:sp>
      <p:pic>
        <p:nvPicPr>
          <p:cNvPr id="5" name="Grafik 4">
            <a:extLst>
              <a:ext uri="{FF2B5EF4-FFF2-40B4-BE49-F238E27FC236}">
                <a16:creationId xmlns:a16="http://schemas.microsoft.com/office/drawing/2014/main" id="{1F75DF46-4677-F99E-C477-996E3DD2E60F}"/>
              </a:ext>
            </a:extLst>
          </p:cNvPr>
          <p:cNvPicPr>
            <a:picLocks noChangeAspect="1"/>
          </p:cNvPicPr>
          <p:nvPr/>
        </p:nvPicPr>
        <p:blipFill>
          <a:blip r:embed="rId2"/>
          <a:stretch>
            <a:fillRect/>
          </a:stretch>
        </p:blipFill>
        <p:spPr>
          <a:xfrm>
            <a:off x="2173324" y="3677676"/>
            <a:ext cx="3406788" cy="2454754"/>
          </a:xfrm>
          <a:prstGeom prst="rect">
            <a:avLst/>
          </a:prstGeom>
        </p:spPr>
      </p:pic>
      <p:cxnSp>
        <p:nvCxnSpPr>
          <p:cNvPr id="7" name="Gerade Verbindung mit Pfeil 6">
            <a:extLst>
              <a:ext uri="{FF2B5EF4-FFF2-40B4-BE49-F238E27FC236}">
                <a16:creationId xmlns:a16="http://schemas.microsoft.com/office/drawing/2014/main" id="{A505A46B-3C7B-F933-18B7-C6C064B20CB9}"/>
              </a:ext>
            </a:extLst>
          </p:cNvPr>
          <p:cNvCxnSpPr>
            <a:cxnSpLocks/>
          </p:cNvCxnSpPr>
          <p:nvPr/>
        </p:nvCxnSpPr>
        <p:spPr>
          <a:xfrm>
            <a:off x="2699792" y="2582346"/>
            <a:ext cx="314870" cy="7480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a:extLst>
              <a:ext uri="{FF2B5EF4-FFF2-40B4-BE49-F238E27FC236}">
                <a16:creationId xmlns:a16="http://schemas.microsoft.com/office/drawing/2014/main" id="{35BC9710-D508-0E74-89F8-D2D7FAB3F87A}"/>
              </a:ext>
            </a:extLst>
          </p:cNvPr>
          <p:cNvCxnSpPr>
            <a:cxnSpLocks/>
          </p:cNvCxnSpPr>
          <p:nvPr/>
        </p:nvCxnSpPr>
        <p:spPr>
          <a:xfrm flipH="1">
            <a:off x="4537075" y="2526741"/>
            <a:ext cx="285750" cy="7989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8093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2AB5743A-0ED1-6EA7-5BB0-A840E0349E49}"/>
              </a:ext>
            </a:extLst>
          </p:cNvPr>
          <p:cNvSpPr>
            <a:spLocks noGrp="1"/>
          </p:cNvSpPr>
          <p:nvPr>
            <p:ph sz="quarter" idx="10"/>
          </p:nvPr>
        </p:nvSpPr>
        <p:spPr>
          <a:xfrm>
            <a:off x="1259632" y="3789040"/>
            <a:ext cx="7057281" cy="2155000"/>
          </a:xfrm>
        </p:spPr>
        <p:txBody>
          <a:bodyPr/>
          <a:lstStyle/>
          <a:p>
            <a:r>
              <a:rPr lang="de-DE" sz="1400" dirty="0"/>
              <a:t>Jedes Jahr werden im Straßenverkehr in Deutschland, Österreich und der Schweiz rund 4500 Menschen getötet und 67 000 schwer verletzt. (12 Tote, 183 Schwerverletzte /Tag)</a:t>
            </a:r>
          </a:p>
          <a:p>
            <a:pPr algn="just"/>
            <a:r>
              <a:rPr lang="de-CH" sz="1400" b="0" i="0" dirty="0">
                <a:effectLst/>
              </a:rPr>
              <a:t>Diese gesellschaftliche Tragödie ist räumlich und zeitlich verteilt («in kleinen Dosen» und erhält dadurch wenig Beachtung. </a:t>
            </a:r>
          </a:p>
          <a:p>
            <a:pPr algn="just"/>
            <a:r>
              <a:rPr lang="de-CH" sz="1400" b="1" dirty="0"/>
              <a:t>Unsere Frage: Warum verändert die Unfallberichterstattung an dieser Situation nichts? Genauer: Welche Wertungen </a:t>
            </a:r>
            <a:r>
              <a:rPr lang="de-CH" sz="1400" b="1" dirty="0" err="1"/>
              <a:t>flie</a:t>
            </a:r>
            <a:r>
              <a:rPr lang="de-DE" sz="1400" b="1" dirty="0" err="1">
                <a:cs typeface="Angsana New" panose="02020603050405020304" pitchFamily="18" charset="-34"/>
              </a:rPr>
              <a:t>ß</a:t>
            </a:r>
            <a:r>
              <a:rPr lang="de-CH" sz="1400" b="1" dirty="0"/>
              <a:t>en in die Unfallberichterstattung ein?</a:t>
            </a:r>
            <a:endParaRPr lang="de-CH" sz="1400" b="1" i="0" dirty="0">
              <a:effectLst/>
            </a:endParaRPr>
          </a:p>
          <a:p>
            <a:r>
              <a:rPr lang="de-CH" sz="1400" dirty="0"/>
              <a:t>Wir untersuchen ein Korpus von 229 Zeitungsartikeln aus D, A und CH von Juni 2022 - Juni 2023.</a:t>
            </a:r>
            <a:br>
              <a:rPr lang="de-CH" sz="1400" dirty="0"/>
            </a:br>
            <a:endParaRPr lang="de-CH" sz="1400" dirty="0">
              <a:latin typeface="ff-meta-serif-web-pro"/>
            </a:endParaRPr>
          </a:p>
          <a:p>
            <a:endParaRPr lang="de-CH" b="0" i="0" dirty="0">
              <a:effectLst/>
              <a:latin typeface="ff-meta-serif-web-pro"/>
            </a:endParaRPr>
          </a:p>
          <a:p>
            <a:endParaRPr lang="de-CH" dirty="0">
              <a:latin typeface="ff-meta-serif-web-pro"/>
            </a:endParaRPr>
          </a:p>
          <a:p>
            <a:endParaRPr lang="de-DE" dirty="0"/>
          </a:p>
        </p:txBody>
      </p:sp>
      <p:sp>
        <p:nvSpPr>
          <p:cNvPr id="3" name="Titel 2">
            <a:extLst>
              <a:ext uri="{FF2B5EF4-FFF2-40B4-BE49-F238E27FC236}">
                <a16:creationId xmlns:a16="http://schemas.microsoft.com/office/drawing/2014/main" id="{C5427D80-6309-A6F2-6135-C040FFA48640}"/>
              </a:ext>
            </a:extLst>
          </p:cNvPr>
          <p:cNvSpPr>
            <a:spLocks noGrp="1"/>
          </p:cNvSpPr>
          <p:nvPr>
            <p:ph type="title"/>
          </p:nvPr>
        </p:nvSpPr>
        <p:spPr>
          <a:xfrm>
            <a:off x="763120" y="412626"/>
            <a:ext cx="7977799" cy="497625"/>
          </a:xfrm>
        </p:spPr>
        <p:txBody>
          <a:bodyPr/>
          <a:lstStyle/>
          <a:p>
            <a:r>
              <a:rPr lang="de-DE" dirty="0"/>
              <a:t>Problem und Fragestellung</a:t>
            </a:r>
          </a:p>
        </p:txBody>
      </p:sp>
      <p:sp>
        <p:nvSpPr>
          <p:cNvPr id="4" name="Datumsplatzhalter 3">
            <a:extLst>
              <a:ext uri="{FF2B5EF4-FFF2-40B4-BE49-F238E27FC236}">
                <a16:creationId xmlns:a16="http://schemas.microsoft.com/office/drawing/2014/main" id="{68EE144E-20E9-180A-0BC9-5A46F39A1266}"/>
              </a:ext>
            </a:extLst>
          </p:cNvPr>
          <p:cNvSpPr>
            <a:spLocks noGrp="1"/>
          </p:cNvSpPr>
          <p:nvPr>
            <p:ph type="dt" sz="half" idx="11"/>
          </p:nvPr>
        </p:nvSpPr>
        <p:spPr/>
        <p:txBody>
          <a:bodyPr/>
          <a:lstStyle/>
          <a:p>
            <a:pPr>
              <a:defRPr/>
            </a:pPr>
            <a:r>
              <a:rPr lang="de-CH" dirty="0"/>
              <a:t>03.02.2026</a:t>
            </a:r>
          </a:p>
        </p:txBody>
      </p:sp>
      <p:sp>
        <p:nvSpPr>
          <p:cNvPr id="5" name="Fußzeilenplatzhalter 4">
            <a:extLst>
              <a:ext uri="{FF2B5EF4-FFF2-40B4-BE49-F238E27FC236}">
                <a16:creationId xmlns:a16="http://schemas.microsoft.com/office/drawing/2014/main" id="{3BDA61A3-7662-8910-C983-04390773B928}"/>
              </a:ext>
            </a:extLst>
          </p:cNvPr>
          <p:cNvSpPr>
            <a:spLocks noGrp="1"/>
          </p:cNvSpPr>
          <p:nvPr>
            <p:ph type="ftr" sz="quarter" idx="12"/>
          </p:nvPr>
        </p:nvSpPr>
        <p:spPr/>
        <p:txBody>
          <a:bodyPr/>
          <a:lstStyle/>
          <a:p>
            <a:pPr>
              <a:defRPr/>
            </a:pPr>
            <a:r>
              <a:rPr lang="de-CH" dirty="0"/>
              <a:t>Unfallsprache - Sprachunfall</a:t>
            </a:r>
          </a:p>
        </p:txBody>
      </p:sp>
      <p:sp>
        <p:nvSpPr>
          <p:cNvPr id="6" name="Foliennummernplatzhalter 5">
            <a:extLst>
              <a:ext uri="{FF2B5EF4-FFF2-40B4-BE49-F238E27FC236}">
                <a16:creationId xmlns:a16="http://schemas.microsoft.com/office/drawing/2014/main" id="{AA3B68E8-0007-A797-BA1E-3D67E0ACB2BB}"/>
              </a:ext>
            </a:extLst>
          </p:cNvPr>
          <p:cNvSpPr>
            <a:spLocks noGrp="1"/>
          </p:cNvSpPr>
          <p:nvPr>
            <p:ph type="sldNum" sz="quarter" idx="13"/>
          </p:nvPr>
        </p:nvSpPr>
        <p:spPr/>
        <p:txBody>
          <a:bodyPr/>
          <a:lstStyle/>
          <a:p>
            <a:r>
              <a:rPr lang="de-CH" dirty="0"/>
              <a:t>|  </a:t>
            </a:r>
            <a:fld id="{B2EE8AD8-D56E-45EB-99E2-2CCF51283985}" type="slidenum">
              <a:rPr lang="de-CH" smtClean="0"/>
              <a:pPr/>
              <a:t>6</a:t>
            </a:fld>
            <a:endParaRPr lang="de-CH" dirty="0"/>
          </a:p>
        </p:txBody>
      </p:sp>
      <p:pic>
        <p:nvPicPr>
          <p:cNvPr id="1026" name="Picture 2" descr="Getötete bei Strassenverkehrsunfällen (1965–2022)">
            <a:extLst>
              <a:ext uri="{FF2B5EF4-FFF2-40B4-BE49-F238E27FC236}">
                <a16:creationId xmlns:a16="http://schemas.microsoft.com/office/drawing/2014/main" id="{B304428A-4715-3494-2DD1-CCF032A728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7438" y="1052736"/>
            <a:ext cx="5342794"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36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D7F95DC-3FD2-9320-F2DC-104BC7026D10}"/>
              </a:ext>
            </a:extLst>
          </p:cNvPr>
          <p:cNvSpPr>
            <a:spLocks noGrp="1"/>
          </p:cNvSpPr>
          <p:nvPr>
            <p:ph sz="quarter" idx="10"/>
          </p:nvPr>
        </p:nvSpPr>
        <p:spPr/>
        <p:txBody>
          <a:bodyPr/>
          <a:lstStyle/>
          <a:p>
            <a:r>
              <a:rPr lang="de-CH" sz="1800" b="0" kern="1200" dirty="0">
                <a:solidFill>
                  <a:schemeClr val="dk1"/>
                </a:solidFill>
                <a:effectLst/>
                <a:latin typeface="+mn-lt"/>
                <a:ea typeface="+mn-ea"/>
                <a:cs typeface="+mn-cs"/>
              </a:rPr>
              <a:t>Am Donnerstag fuhr ein Autofahrer auf der </a:t>
            </a:r>
            <a:r>
              <a:rPr lang="de-CH" b="0" kern="1200" dirty="0" err="1">
                <a:solidFill>
                  <a:schemeClr val="dk1"/>
                </a:solidFill>
                <a:effectLst/>
                <a:ea typeface="+mn-ea"/>
                <a:cs typeface="+mn-cs"/>
              </a:rPr>
              <a:t>Talstra</a:t>
            </a:r>
            <a:r>
              <a:rPr lang="de-DE" dirty="0">
                <a:cs typeface="Angsana New" panose="02020603050405020304" pitchFamily="18" charset="-34"/>
              </a:rPr>
              <a:t>ß</a:t>
            </a:r>
            <a:r>
              <a:rPr lang="de-CH" b="0" kern="1200" dirty="0">
                <a:solidFill>
                  <a:schemeClr val="dk1"/>
                </a:solidFill>
                <a:effectLst/>
                <a:ea typeface="+mn-ea"/>
                <a:cs typeface="+mn-cs"/>
              </a:rPr>
              <a:t>e </a:t>
            </a:r>
            <a:r>
              <a:rPr lang="de-CH" sz="1800" b="0" kern="1200" dirty="0">
                <a:solidFill>
                  <a:schemeClr val="dk1"/>
                </a:solidFill>
                <a:effectLst/>
                <a:latin typeface="+mn-lt"/>
                <a:ea typeface="+mn-ea"/>
                <a:cs typeface="+mn-cs"/>
              </a:rPr>
              <a:t>einen F</a:t>
            </a:r>
            <a:r>
              <a:rPr lang="de-CH" sz="1800" kern="1200" dirty="0">
                <a:solidFill>
                  <a:schemeClr val="dk1"/>
                </a:solidFill>
                <a:effectLst/>
                <a:ea typeface="+mn-ea"/>
                <a:cs typeface="+mn-cs"/>
              </a:rPr>
              <a:t>u</a:t>
            </a:r>
            <a:r>
              <a:rPr lang="de-DE" sz="1800" dirty="0" err="1">
                <a:cs typeface="Angsana New" panose="02020603050405020304" pitchFamily="18" charset="-34"/>
              </a:rPr>
              <a:t>ß</a:t>
            </a:r>
            <a:r>
              <a:rPr lang="de-CH" sz="1800" b="0" kern="1200" dirty="0" err="1">
                <a:solidFill>
                  <a:schemeClr val="dk1"/>
                </a:solidFill>
                <a:effectLst/>
                <a:latin typeface="+mn-lt"/>
                <a:ea typeface="+mn-ea"/>
                <a:cs typeface="+mn-cs"/>
              </a:rPr>
              <a:t>gänger</a:t>
            </a:r>
            <a:r>
              <a:rPr lang="de-CH" sz="1800" b="0" kern="1200" dirty="0">
                <a:solidFill>
                  <a:schemeClr val="dk1"/>
                </a:solidFill>
                <a:effectLst/>
                <a:latin typeface="+mn-lt"/>
                <a:ea typeface="+mn-ea"/>
                <a:cs typeface="+mn-cs"/>
              </a:rPr>
              <a:t> an und verletzte ihn dabei tödlich. Der Autofahrer fuhr in Richtung Stadt, als er den F</a:t>
            </a:r>
            <a:r>
              <a:rPr lang="de-CH" sz="1800" kern="1200" dirty="0">
                <a:solidFill>
                  <a:schemeClr val="dk1"/>
                </a:solidFill>
                <a:effectLst/>
                <a:ea typeface="+mn-ea"/>
                <a:cs typeface="+mn-cs"/>
              </a:rPr>
              <a:t>u</a:t>
            </a:r>
            <a:r>
              <a:rPr lang="de-DE" sz="1800" dirty="0" err="1">
                <a:cs typeface="Angsana New" panose="02020603050405020304" pitchFamily="18" charset="-34"/>
              </a:rPr>
              <a:t>ß</a:t>
            </a:r>
            <a:r>
              <a:rPr lang="de-CH" sz="1800" b="0" kern="1200" dirty="0" err="1">
                <a:solidFill>
                  <a:schemeClr val="dk1"/>
                </a:solidFill>
                <a:effectLst/>
                <a:latin typeface="+mn-lt"/>
                <a:ea typeface="+mn-ea"/>
                <a:cs typeface="+mn-cs"/>
              </a:rPr>
              <a:t>gänger</a:t>
            </a:r>
            <a:r>
              <a:rPr lang="de-CH" sz="1800" b="0" kern="1200" dirty="0">
                <a:solidFill>
                  <a:schemeClr val="dk1"/>
                </a:solidFill>
                <a:effectLst/>
                <a:latin typeface="+mn-lt"/>
                <a:ea typeface="+mn-ea"/>
                <a:cs typeface="+mn-cs"/>
              </a:rPr>
              <a:t>, der sich aus noch unbekannten Gründen auf der Fahrbahn befand, mit seinem Auto erfasste. Die Wucht des Aufpralls schleuderte den Mann zu Boden und verletzte ihn schwer.</a:t>
            </a:r>
          </a:p>
          <a:p>
            <a:r>
              <a:rPr lang="de-CH" sz="1800" b="0" kern="1200" dirty="0">
                <a:solidFill>
                  <a:schemeClr val="dk1"/>
                </a:solidFill>
                <a:effectLst/>
                <a:latin typeface="+mn-lt"/>
                <a:ea typeface="+mn-ea"/>
                <a:cs typeface="+mn-cs"/>
              </a:rPr>
              <a:t>Nach medizinischer Erstversorgung an der Unfallstelle wurde der Mann von Rettungskräften ins Krankenhaus gebracht, wo er seinen schweren Verletzungen erlag. Der Autofahrer ist mit einem Schock in eine Klinik gekommen. Nach ersten Erkenntnissen hatte er den F</a:t>
            </a:r>
            <a:r>
              <a:rPr lang="de-CH" sz="1800" kern="1200" dirty="0">
                <a:solidFill>
                  <a:schemeClr val="dk1"/>
                </a:solidFill>
                <a:effectLst/>
                <a:ea typeface="+mn-ea"/>
                <a:cs typeface="+mn-cs"/>
              </a:rPr>
              <a:t>u</a:t>
            </a:r>
            <a:r>
              <a:rPr lang="de-DE" sz="1800" dirty="0" err="1">
                <a:cs typeface="Angsana New" panose="02020603050405020304" pitchFamily="18" charset="-34"/>
              </a:rPr>
              <a:t>ß</a:t>
            </a:r>
            <a:r>
              <a:rPr lang="de-CH" sz="1800" b="0" kern="1200" dirty="0" err="1">
                <a:solidFill>
                  <a:schemeClr val="dk1"/>
                </a:solidFill>
                <a:effectLst/>
                <a:latin typeface="+mn-lt"/>
                <a:ea typeface="+mn-ea"/>
                <a:cs typeface="+mn-cs"/>
              </a:rPr>
              <a:t>gänger</a:t>
            </a:r>
            <a:r>
              <a:rPr lang="de-CH" sz="1800" b="0" kern="1200" dirty="0">
                <a:solidFill>
                  <a:schemeClr val="dk1"/>
                </a:solidFill>
                <a:effectLst/>
                <a:latin typeface="+mn-lt"/>
                <a:ea typeface="+mn-ea"/>
                <a:cs typeface="+mn-cs"/>
              </a:rPr>
              <a:t> übersehen.</a:t>
            </a:r>
          </a:p>
          <a:p>
            <a:r>
              <a:rPr lang="de-CH" dirty="0">
                <a:solidFill>
                  <a:schemeClr val="dk1"/>
                </a:solidFill>
              </a:rPr>
              <a:t>-</a:t>
            </a:r>
            <a:r>
              <a:rPr lang="de-CH" dirty="0">
                <a:solidFill>
                  <a:srgbClr val="C00000"/>
                </a:solidFill>
              </a:rPr>
              <a:t>Kurz: Ort, Zeit, Geschehen, Wirkung, Rettungskräfte</a:t>
            </a:r>
          </a:p>
          <a:p>
            <a:r>
              <a:rPr lang="de-CH" sz="1800" b="0" kern="1200" dirty="0">
                <a:solidFill>
                  <a:srgbClr val="C00000"/>
                </a:solidFill>
                <a:effectLst/>
                <a:latin typeface="+mn-lt"/>
                <a:ea typeface="+mn-ea"/>
                <a:cs typeface="+mn-cs"/>
              </a:rPr>
              <a:t>-Handelnde sind typisiert. «Autofahrer», «F</a:t>
            </a:r>
            <a:r>
              <a:rPr lang="de-CH" sz="1800" kern="1200" dirty="0">
                <a:solidFill>
                  <a:srgbClr val="C00000"/>
                </a:solidFill>
                <a:effectLst/>
                <a:ea typeface="+mn-ea"/>
                <a:cs typeface="+mn-cs"/>
              </a:rPr>
              <a:t>u</a:t>
            </a:r>
            <a:r>
              <a:rPr lang="de-DE" sz="1800" dirty="0" err="1">
                <a:solidFill>
                  <a:srgbClr val="C00000"/>
                </a:solidFill>
                <a:cs typeface="Angsana New" panose="02020603050405020304" pitchFamily="18" charset="-34"/>
              </a:rPr>
              <a:t>ß</a:t>
            </a:r>
            <a:r>
              <a:rPr lang="de-CH" sz="1800" b="0" kern="1200" dirty="0" err="1">
                <a:solidFill>
                  <a:srgbClr val="C00000"/>
                </a:solidFill>
                <a:effectLst/>
                <a:latin typeface="+mn-lt"/>
                <a:ea typeface="+mn-ea"/>
                <a:cs typeface="+mn-cs"/>
              </a:rPr>
              <a:t>gänger</a:t>
            </a:r>
            <a:r>
              <a:rPr lang="de-CH" sz="1800" b="0" kern="1200" dirty="0">
                <a:solidFill>
                  <a:srgbClr val="C00000"/>
                </a:solidFill>
                <a:effectLst/>
                <a:latin typeface="+mn-lt"/>
                <a:ea typeface="+mn-ea"/>
                <a:cs typeface="+mn-cs"/>
              </a:rPr>
              <a:t>», «Der Mann»</a:t>
            </a:r>
          </a:p>
          <a:p>
            <a:r>
              <a:rPr lang="de-CH" dirty="0">
                <a:solidFill>
                  <a:srgbClr val="C00000"/>
                </a:solidFill>
              </a:rPr>
              <a:t>-Ursachen meist unbekannt: «aus noch unbekannten Gründen»</a:t>
            </a:r>
            <a:r>
              <a:rPr lang="de-CH" sz="1800" b="0" kern="1200" dirty="0">
                <a:solidFill>
                  <a:srgbClr val="C00000"/>
                </a:solidFill>
                <a:effectLst/>
                <a:latin typeface="+mn-lt"/>
                <a:ea typeface="+mn-ea"/>
                <a:cs typeface="+mn-cs"/>
              </a:rPr>
              <a:t> </a:t>
            </a:r>
            <a:endParaRPr lang="de-DE" dirty="0">
              <a:solidFill>
                <a:srgbClr val="C00000"/>
              </a:solidFill>
            </a:endParaRPr>
          </a:p>
        </p:txBody>
      </p:sp>
      <p:sp>
        <p:nvSpPr>
          <p:cNvPr id="3" name="Titel 2">
            <a:extLst>
              <a:ext uri="{FF2B5EF4-FFF2-40B4-BE49-F238E27FC236}">
                <a16:creationId xmlns:a16="http://schemas.microsoft.com/office/drawing/2014/main" id="{56DAAC30-68B3-9CCB-EDEC-36CA5E6C17D8}"/>
              </a:ext>
            </a:extLst>
          </p:cNvPr>
          <p:cNvSpPr>
            <a:spLocks noGrp="1"/>
          </p:cNvSpPr>
          <p:nvPr>
            <p:ph type="title"/>
          </p:nvPr>
        </p:nvSpPr>
        <p:spPr/>
        <p:txBody>
          <a:bodyPr/>
          <a:lstStyle/>
          <a:p>
            <a:r>
              <a:rPr lang="de-DE"/>
              <a:t>Eine typische Unfallmeldung</a:t>
            </a:r>
          </a:p>
        </p:txBody>
      </p:sp>
      <p:sp>
        <p:nvSpPr>
          <p:cNvPr id="4" name="Datumsplatzhalter 3">
            <a:extLst>
              <a:ext uri="{FF2B5EF4-FFF2-40B4-BE49-F238E27FC236}">
                <a16:creationId xmlns:a16="http://schemas.microsoft.com/office/drawing/2014/main" id="{20536A98-21CF-A434-0C6A-BE54982DBD4B}"/>
              </a:ext>
            </a:extLst>
          </p:cNvPr>
          <p:cNvSpPr>
            <a:spLocks noGrp="1"/>
          </p:cNvSpPr>
          <p:nvPr>
            <p:ph type="dt" sz="half" idx="11"/>
          </p:nvPr>
        </p:nvSpPr>
        <p:spPr/>
        <p:txBody>
          <a:bodyPr/>
          <a:lstStyle/>
          <a:p>
            <a:pPr>
              <a:defRPr/>
            </a:pPr>
            <a:r>
              <a:rPr lang="de-CH"/>
              <a:t>03.02.2026</a:t>
            </a:r>
          </a:p>
        </p:txBody>
      </p:sp>
      <p:sp>
        <p:nvSpPr>
          <p:cNvPr id="5" name="Fußzeilenplatzhalter 4">
            <a:extLst>
              <a:ext uri="{FF2B5EF4-FFF2-40B4-BE49-F238E27FC236}">
                <a16:creationId xmlns:a16="http://schemas.microsoft.com/office/drawing/2014/main" id="{A901344F-64B0-913B-648F-50A393C06B8F}"/>
              </a:ext>
            </a:extLst>
          </p:cNvPr>
          <p:cNvSpPr>
            <a:spLocks noGrp="1"/>
          </p:cNvSpPr>
          <p:nvPr>
            <p:ph type="ftr" sz="quarter" idx="12"/>
          </p:nvPr>
        </p:nvSpPr>
        <p:spPr/>
        <p:txBody>
          <a:bodyPr/>
          <a:lstStyle/>
          <a:p>
            <a:pPr>
              <a:defRPr/>
            </a:pPr>
            <a:r>
              <a:rPr lang="de-CH"/>
              <a:t>Unfallsprache - Sprachunfall</a:t>
            </a:r>
          </a:p>
        </p:txBody>
      </p:sp>
      <p:sp>
        <p:nvSpPr>
          <p:cNvPr id="6" name="Foliennummernplatzhalter 5">
            <a:extLst>
              <a:ext uri="{FF2B5EF4-FFF2-40B4-BE49-F238E27FC236}">
                <a16:creationId xmlns:a16="http://schemas.microsoft.com/office/drawing/2014/main" id="{70EC1728-F713-0236-2974-2AF92402A906}"/>
              </a:ext>
            </a:extLst>
          </p:cNvPr>
          <p:cNvSpPr>
            <a:spLocks noGrp="1"/>
          </p:cNvSpPr>
          <p:nvPr>
            <p:ph type="sldNum" sz="quarter" idx="13"/>
          </p:nvPr>
        </p:nvSpPr>
        <p:spPr/>
        <p:txBody>
          <a:bodyPr/>
          <a:lstStyle/>
          <a:p>
            <a:r>
              <a:rPr lang="de-CH"/>
              <a:t>|  </a:t>
            </a:r>
            <a:fld id="{B2EE8AD8-D56E-45EB-99E2-2CCF51283985}" type="slidenum">
              <a:rPr lang="de-CH" smtClean="0"/>
              <a:pPr/>
              <a:t>7</a:t>
            </a:fld>
            <a:endParaRPr lang="de-CH"/>
          </a:p>
        </p:txBody>
      </p:sp>
    </p:spTree>
    <p:extLst>
      <p:ext uri="{BB962C8B-B14F-4D97-AF65-F5344CB8AC3E}">
        <p14:creationId xmlns:p14="http://schemas.microsoft.com/office/powerpoint/2010/main" val="24496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D83356E-D538-952B-5813-E2625DD5D6A0}"/>
              </a:ext>
            </a:extLst>
          </p:cNvPr>
          <p:cNvSpPr>
            <a:spLocks noGrp="1"/>
          </p:cNvSpPr>
          <p:nvPr>
            <p:ph sz="quarter" idx="10"/>
          </p:nvPr>
        </p:nvSpPr>
        <p:spPr>
          <a:xfrm>
            <a:off x="629539" y="1983342"/>
            <a:ext cx="8137525" cy="4506357"/>
          </a:xfrm>
        </p:spPr>
        <p:txBody>
          <a:bodyPr/>
          <a:lstStyle/>
          <a:p>
            <a:r>
              <a:rPr lang="de-CH" b="1" dirty="0"/>
              <a:t> Unfall. </a:t>
            </a:r>
            <a:r>
              <a:rPr lang="de-CH" dirty="0"/>
              <a:t>mhd. </a:t>
            </a:r>
            <a:r>
              <a:rPr lang="de-CH" dirty="0" err="1"/>
              <a:t>unvall</a:t>
            </a:r>
            <a:r>
              <a:rPr lang="de-CH" dirty="0"/>
              <a:t>: Unglück, Missgeschick</a:t>
            </a:r>
          </a:p>
          <a:p>
            <a:endParaRPr lang="de-CH" dirty="0"/>
          </a:p>
          <a:p>
            <a:r>
              <a:rPr lang="de-CH" u="sng" dirty="0"/>
              <a:t>Es kommt</a:t>
            </a:r>
            <a:r>
              <a:rPr lang="de-CH" dirty="0"/>
              <a:t>  zu einem Unfall. </a:t>
            </a:r>
            <a:r>
              <a:rPr lang="de-CH" dirty="0">
                <a:sym typeface="Wingdings" pitchFamily="2" charset="2"/>
              </a:rPr>
              <a:t> Ursache-Wirkung- Zusammenhang angedeutet,</a:t>
            </a:r>
          </a:p>
          <a:p>
            <a:r>
              <a:rPr lang="de-CH" dirty="0">
                <a:sym typeface="Wingdings" pitchFamily="2" charset="2"/>
              </a:rPr>
              <a:t>                                                 inhaltsleeres Pronomen «es».</a:t>
            </a:r>
            <a:endParaRPr lang="de-CH" dirty="0"/>
          </a:p>
          <a:p>
            <a:r>
              <a:rPr lang="de-CH" dirty="0"/>
              <a:t>Ein Unfall </a:t>
            </a:r>
            <a:r>
              <a:rPr lang="de-CH" u="sng" dirty="0"/>
              <a:t>ereignet sich</a:t>
            </a:r>
            <a:r>
              <a:rPr lang="de-CH" dirty="0"/>
              <a:t>. </a:t>
            </a:r>
            <a:r>
              <a:rPr lang="de-CH" dirty="0">
                <a:sym typeface="Wingdings" pitchFamily="2" charset="2"/>
              </a:rPr>
              <a:t>    reflexives Verb: Unfall bringt sich selbst hervor</a:t>
            </a:r>
            <a:endParaRPr lang="de-CH" dirty="0"/>
          </a:p>
          <a:p>
            <a:r>
              <a:rPr lang="de-CH" dirty="0"/>
              <a:t>Ein Unfall </a:t>
            </a:r>
            <a:r>
              <a:rPr lang="de-CH" u="sng" dirty="0"/>
              <a:t>geschieht</a:t>
            </a:r>
            <a:r>
              <a:rPr lang="de-CH" dirty="0"/>
              <a:t>. </a:t>
            </a:r>
            <a:r>
              <a:rPr lang="de-CH" dirty="0">
                <a:sym typeface="Wingdings" pitchFamily="2" charset="2"/>
              </a:rPr>
              <a:t> intransitives Verb: Handelnde kommen nicht in den Blick </a:t>
            </a:r>
            <a:endParaRPr lang="de-CH" dirty="0"/>
          </a:p>
          <a:p>
            <a:r>
              <a:rPr lang="de-CH" dirty="0"/>
              <a:t>Unfall </a:t>
            </a:r>
            <a:r>
              <a:rPr lang="de-CH" u="sng" dirty="0"/>
              <a:t>fordert</a:t>
            </a:r>
            <a:r>
              <a:rPr lang="de-CH" dirty="0"/>
              <a:t> zwei Todesopfer. </a:t>
            </a:r>
            <a:r>
              <a:rPr lang="de-CH" dirty="0">
                <a:sym typeface="Wingdings" pitchFamily="2" charset="2"/>
              </a:rPr>
              <a:t> Unfall ist personifiziert.</a:t>
            </a:r>
          </a:p>
          <a:p>
            <a:r>
              <a:rPr lang="de-CH" dirty="0">
                <a:solidFill>
                  <a:srgbClr val="C00000"/>
                </a:solidFill>
                <a:sym typeface="Wingdings" pitchFamily="2" charset="2"/>
              </a:rPr>
              <a:t>Problem: </a:t>
            </a:r>
            <a:r>
              <a:rPr lang="de-CH" dirty="0">
                <a:sym typeface="Wingdings" pitchFamily="2" charset="2"/>
              </a:rPr>
              <a:t>Geschehen wirkt schicksalhaft. (</a:t>
            </a:r>
            <a:r>
              <a:rPr lang="de-CH" dirty="0" err="1">
                <a:sym typeface="Wingdings" pitchFamily="2" charset="2"/>
              </a:rPr>
              <a:t>fatalisierende</a:t>
            </a:r>
            <a:r>
              <a:rPr lang="de-CH" dirty="0">
                <a:sym typeface="Wingdings" pitchFamily="2" charset="2"/>
              </a:rPr>
              <a:t> Darstellung)</a:t>
            </a:r>
          </a:p>
          <a:p>
            <a:r>
              <a:rPr lang="de-CH" dirty="0">
                <a:solidFill>
                  <a:srgbClr val="0070C0"/>
                </a:solidFill>
                <a:sym typeface="Wingdings" pitchFamily="2" charset="2"/>
              </a:rPr>
              <a:t>Besser: </a:t>
            </a:r>
            <a:r>
              <a:rPr lang="de-CH" b="1" dirty="0">
                <a:solidFill>
                  <a:srgbClr val="0070C0"/>
                </a:solidFill>
                <a:sym typeface="Wingdings" pitchFamily="2" charset="2"/>
              </a:rPr>
              <a:t>Kollision/Zusammenstoss/ Crash </a:t>
            </a:r>
          </a:p>
          <a:p>
            <a:r>
              <a:rPr lang="de-CH" dirty="0">
                <a:sym typeface="Wingdings" pitchFamily="2" charset="2"/>
              </a:rPr>
              <a:t>Diese Wörter nehmen genauer auf den von Menschen verantworteten Vorfall Bezug.</a:t>
            </a:r>
            <a:endParaRPr lang="de-CH" dirty="0"/>
          </a:p>
          <a:p>
            <a:r>
              <a:rPr lang="de-CH" dirty="0"/>
              <a:t>Oder</a:t>
            </a:r>
            <a:r>
              <a:rPr lang="de-CH" b="1" dirty="0"/>
              <a:t>: </a:t>
            </a:r>
            <a:r>
              <a:rPr lang="de-CH" b="1" dirty="0">
                <a:solidFill>
                  <a:schemeClr val="accent4">
                    <a:lumMod val="75000"/>
                    <a:lumOff val="25000"/>
                  </a:schemeClr>
                </a:solidFill>
              </a:rPr>
              <a:t>A und B  kollidierten, stiessen zusammen.</a:t>
            </a:r>
            <a:r>
              <a:rPr lang="de-CH" b="1" dirty="0"/>
              <a:t> </a:t>
            </a:r>
          </a:p>
          <a:p>
            <a:endParaRPr lang="de-CH" b="1" dirty="0"/>
          </a:p>
          <a:p>
            <a:r>
              <a:rPr lang="de-CH" b="1" dirty="0"/>
              <a:t> </a:t>
            </a:r>
          </a:p>
          <a:p>
            <a:r>
              <a:rPr lang="de-CH" dirty="0"/>
              <a:t> </a:t>
            </a:r>
          </a:p>
          <a:p>
            <a:endParaRPr lang="de-CH" dirty="0">
              <a:solidFill>
                <a:srgbClr val="FF0000"/>
              </a:solidFill>
            </a:endParaRPr>
          </a:p>
          <a:p>
            <a:endParaRPr lang="de-CH" dirty="0">
              <a:solidFill>
                <a:srgbClr val="FF0000"/>
              </a:solidFill>
            </a:endParaRPr>
          </a:p>
        </p:txBody>
      </p:sp>
      <p:sp>
        <p:nvSpPr>
          <p:cNvPr id="3" name="Titel 2">
            <a:extLst>
              <a:ext uri="{FF2B5EF4-FFF2-40B4-BE49-F238E27FC236}">
                <a16:creationId xmlns:a16="http://schemas.microsoft.com/office/drawing/2014/main" id="{BB60B853-E882-D753-A2CA-A8EFBF52D58E}"/>
              </a:ext>
            </a:extLst>
          </p:cNvPr>
          <p:cNvSpPr>
            <a:spLocks noGrp="1"/>
          </p:cNvSpPr>
          <p:nvPr>
            <p:ph type="title"/>
          </p:nvPr>
        </p:nvSpPr>
        <p:spPr/>
        <p:txBody>
          <a:bodyPr/>
          <a:lstStyle/>
          <a:p>
            <a:r>
              <a:rPr lang="de-CH"/>
              <a:t>1. Unfall</a:t>
            </a:r>
          </a:p>
        </p:txBody>
      </p:sp>
      <p:sp>
        <p:nvSpPr>
          <p:cNvPr id="4" name="Datumsplatzhalter 3">
            <a:extLst>
              <a:ext uri="{FF2B5EF4-FFF2-40B4-BE49-F238E27FC236}">
                <a16:creationId xmlns:a16="http://schemas.microsoft.com/office/drawing/2014/main" id="{751DA9D7-9A39-7856-0671-B1F762C2AA33}"/>
              </a:ext>
            </a:extLst>
          </p:cNvPr>
          <p:cNvSpPr>
            <a:spLocks noGrp="1"/>
          </p:cNvSpPr>
          <p:nvPr>
            <p:ph type="dt" sz="half" idx="11"/>
          </p:nvPr>
        </p:nvSpPr>
        <p:spPr/>
        <p:txBody>
          <a:bodyPr/>
          <a:lstStyle/>
          <a:p>
            <a:pPr>
              <a:defRPr/>
            </a:pPr>
            <a:r>
              <a:rPr lang="de-CH"/>
              <a:t>03.02.2026</a:t>
            </a:r>
          </a:p>
        </p:txBody>
      </p:sp>
      <p:sp>
        <p:nvSpPr>
          <p:cNvPr id="5" name="Fußzeilenplatzhalter 4">
            <a:extLst>
              <a:ext uri="{FF2B5EF4-FFF2-40B4-BE49-F238E27FC236}">
                <a16:creationId xmlns:a16="http://schemas.microsoft.com/office/drawing/2014/main" id="{B675F018-53E9-63C8-F75E-1FBDEFF5B47C}"/>
              </a:ext>
            </a:extLst>
          </p:cNvPr>
          <p:cNvSpPr>
            <a:spLocks noGrp="1"/>
          </p:cNvSpPr>
          <p:nvPr>
            <p:ph type="ftr" sz="quarter" idx="12"/>
          </p:nvPr>
        </p:nvSpPr>
        <p:spPr>
          <a:xfrm>
            <a:off x="2735263" y="6489700"/>
            <a:ext cx="5581650" cy="366713"/>
          </a:xfrm>
        </p:spPr>
        <p:txBody>
          <a:bodyPr/>
          <a:lstStyle/>
          <a:p>
            <a:pPr>
              <a:defRPr/>
            </a:pPr>
            <a:r>
              <a:rPr lang="de-CH"/>
              <a:t>Unfallsprache - Sprachunfall</a:t>
            </a:r>
          </a:p>
        </p:txBody>
      </p:sp>
      <p:sp>
        <p:nvSpPr>
          <p:cNvPr id="6" name="Foliennummernplatzhalter 5">
            <a:extLst>
              <a:ext uri="{FF2B5EF4-FFF2-40B4-BE49-F238E27FC236}">
                <a16:creationId xmlns:a16="http://schemas.microsoft.com/office/drawing/2014/main" id="{21AED5C3-CE8A-1BC8-8F46-75CF0FD4BA5D}"/>
              </a:ext>
            </a:extLst>
          </p:cNvPr>
          <p:cNvSpPr>
            <a:spLocks noGrp="1"/>
          </p:cNvSpPr>
          <p:nvPr>
            <p:ph type="sldNum" sz="quarter" idx="13"/>
          </p:nvPr>
        </p:nvSpPr>
        <p:spPr/>
        <p:txBody>
          <a:bodyPr/>
          <a:lstStyle/>
          <a:p>
            <a:r>
              <a:rPr lang="de-CH"/>
              <a:t>|  </a:t>
            </a:r>
            <a:fld id="{B2EE8AD8-D56E-45EB-99E2-2CCF51283985}" type="slidenum">
              <a:rPr lang="de-CH" smtClean="0"/>
              <a:pPr/>
              <a:t>8</a:t>
            </a:fld>
            <a:endParaRPr lang="de-CH"/>
          </a:p>
        </p:txBody>
      </p:sp>
      <p:sp>
        <p:nvSpPr>
          <p:cNvPr id="11" name="Textfeld 10">
            <a:extLst>
              <a:ext uri="{FF2B5EF4-FFF2-40B4-BE49-F238E27FC236}">
                <a16:creationId xmlns:a16="http://schemas.microsoft.com/office/drawing/2014/main" id="{0EE6C629-9E68-59E6-E35A-7686F4D1D002}"/>
              </a:ext>
            </a:extLst>
          </p:cNvPr>
          <p:cNvSpPr txBox="1"/>
          <p:nvPr/>
        </p:nvSpPr>
        <p:spPr>
          <a:xfrm>
            <a:off x="6722336" y="2079184"/>
            <a:ext cx="184731" cy="369332"/>
          </a:xfrm>
          <a:prstGeom prst="rect">
            <a:avLst/>
          </a:prstGeom>
          <a:solidFill>
            <a:schemeClr val="bg2"/>
          </a:solidFill>
        </p:spPr>
        <p:txBody>
          <a:bodyPr wrap="none" rtlCol="0">
            <a:spAutoFit/>
          </a:bodyPr>
          <a:lstStyle/>
          <a:p>
            <a:endParaRPr lang="de-DE"/>
          </a:p>
        </p:txBody>
      </p:sp>
      <p:pic>
        <p:nvPicPr>
          <p:cNvPr id="13" name="Grafik 12">
            <a:extLst>
              <a:ext uri="{FF2B5EF4-FFF2-40B4-BE49-F238E27FC236}">
                <a16:creationId xmlns:a16="http://schemas.microsoft.com/office/drawing/2014/main" id="{E3C85A20-DD26-C295-C422-1596A5827C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2297" y="194462"/>
            <a:ext cx="2136416" cy="2254054"/>
          </a:xfrm>
          <a:prstGeom prst="rect">
            <a:avLst/>
          </a:prstGeom>
        </p:spPr>
      </p:pic>
    </p:spTree>
    <p:extLst>
      <p:ext uri="{BB962C8B-B14F-4D97-AF65-F5344CB8AC3E}">
        <p14:creationId xmlns:p14="http://schemas.microsoft.com/office/powerpoint/2010/main" val="76700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20FC179-26F3-243C-138B-63483531606D}"/>
              </a:ext>
            </a:extLst>
          </p:cNvPr>
          <p:cNvSpPr>
            <a:spLocks noGrp="1"/>
          </p:cNvSpPr>
          <p:nvPr>
            <p:ph type="title"/>
          </p:nvPr>
        </p:nvSpPr>
        <p:spPr/>
        <p:txBody>
          <a:bodyPr/>
          <a:lstStyle/>
          <a:p>
            <a:r>
              <a:rPr lang="de-DE"/>
              <a:t>2. Fahrzeug vs Mensch </a:t>
            </a:r>
          </a:p>
        </p:txBody>
      </p:sp>
      <p:sp>
        <p:nvSpPr>
          <p:cNvPr id="4" name="Datumsplatzhalter 3">
            <a:extLst>
              <a:ext uri="{FF2B5EF4-FFF2-40B4-BE49-F238E27FC236}">
                <a16:creationId xmlns:a16="http://schemas.microsoft.com/office/drawing/2014/main" id="{086F4AFF-63D0-02CC-E173-D68C14B5C29C}"/>
              </a:ext>
            </a:extLst>
          </p:cNvPr>
          <p:cNvSpPr>
            <a:spLocks noGrp="1"/>
          </p:cNvSpPr>
          <p:nvPr>
            <p:ph type="dt" sz="half" idx="11"/>
          </p:nvPr>
        </p:nvSpPr>
        <p:spPr/>
        <p:txBody>
          <a:bodyPr/>
          <a:lstStyle/>
          <a:p>
            <a:pPr>
              <a:defRPr/>
            </a:pPr>
            <a:r>
              <a:rPr lang="de-CH"/>
              <a:t>03.02.2026</a:t>
            </a:r>
          </a:p>
        </p:txBody>
      </p:sp>
      <p:sp>
        <p:nvSpPr>
          <p:cNvPr id="5" name="Fußzeilenplatzhalter 4">
            <a:extLst>
              <a:ext uri="{FF2B5EF4-FFF2-40B4-BE49-F238E27FC236}">
                <a16:creationId xmlns:a16="http://schemas.microsoft.com/office/drawing/2014/main" id="{250681A0-822F-670A-2423-2F696786C627}"/>
              </a:ext>
            </a:extLst>
          </p:cNvPr>
          <p:cNvSpPr>
            <a:spLocks noGrp="1"/>
          </p:cNvSpPr>
          <p:nvPr>
            <p:ph type="ftr" sz="quarter" idx="12"/>
          </p:nvPr>
        </p:nvSpPr>
        <p:spPr/>
        <p:txBody>
          <a:bodyPr/>
          <a:lstStyle/>
          <a:p>
            <a:pPr>
              <a:defRPr/>
            </a:pPr>
            <a:r>
              <a:rPr lang="de-CH"/>
              <a:t>Unfallsprache - Sprachunfall</a:t>
            </a:r>
          </a:p>
        </p:txBody>
      </p:sp>
      <p:sp>
        <p:nvSpPr>
          <p:cNvPr id="6" name="Foliennummernplatzhalter 5">
            <a:extLst>
              <a:ext uri="{FF2B5EF4-FFF2-40B4-BE49-F238E27FC236}">
                <a16:creationId xmlns:a16="http://schemas.microsoft.com/office/drawing/2014/main" id="{0D176111-74F6-E1A0-E42B-41993E8067C1}"/>
              </a:ext>
            </a:extLst>
          </p:cNvPr>
          <p:cNvSpPr>
            <a:spLocks noGrp="1"/>
          </p:cNvSpPr>
          <p:nvPr>
            <p:ph type="sldNum" sz="quarter" idx="13"/>
          </p:nvPr>
        </p:nvSpPr>
        <p:spPr/>
        <p:txBody>
          <a:bodyPr/>
          <a:lstStyle/>
          <a:p>
            <a:r>
              <a:rPr lang="de-CH"/>
              <a:t>|  </a:t>
            </a:r>
            <a:fld id="{B2EE8AD8-D56E-45EB-99E2-2CCF51283985}" type="slidenum">
              <a:rPr lang="de-CH" smtClean="0"/>
              <a:pPr/>
              <a:t>9</a:t>
            </a:fld>
            <a:endParaRPr lang="de-CH"/>
          </a:p>
        </p:txBody>
      </p:sp>
      <p:pic>
        <p:nvPicPr>
          <p:cNvPr id="1026" name="Picture 2" descr="Zwei fast gleiche Szenen nebeneinander: im Vordergrund liegt eine Velofahrer:in am Boden, das Velo ist zerstört. Im Hintergrund steht ein Lastwagen. In der rechten Szene ist zusätzlich der/die Lastwagenfahrer:in im Führerhaus sichtbar.">
            <a:extLst>
              <a:ext uri="{FF2B5EF4-FFF2-40B4-BE49-F238E27FC236}">
                <a16:creationId xmlns:a16="http://schemas.microsoft.com/office/drawing/2014/main" id="{2BD88262-8F4A-318A-3710-E02EEAA8DE7A}"/>
              </a:ext>
            </a:extLst>
          </p:cNvPr>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5526088" y="545119"/>
            <a:ext cx="3037741" cy="1716324"/>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a:extLst>
              <a:ext uri="{FF2B5EF4-FFF2-40B4-BE49-F238E27FC236}">
                <a16:creationId xmlns:a16="http://schemas.microsoft.com/office/drawing/2014/main" id="{B4367DA4-02DB-CAFF-6573-3F52D960C23D}"/>
              </a:ext>
            </a:extLst>
          </p:cNvPr>
          <p:cNvSpPr txBox="1"/>
          <p:nvPr/>
        </p:nvSpPr>
        <p:spPr>
          <a:xfrm>
            <a:off x="836579" y="1999833"/>
            <a:ext cx="5144768" cy="523220"/>
          </a:xfrm>
          <a:prstGeom prst="rect">
            <a:avLst/>
          </a:prstGeom>
          <a:noFill/>
        </p:spPr>
        <p:txBody>
          <a:bodyPr wrap="square" rtlCol="0">
            <a:spAutoFit/>
          </a:bodyPr>
          <a:lstStyle/>
          <a:p>
            <a:r>
              <a:rPr lang="de-DE" sz="2800" b="1">
                <a:latin typeface="Angsana New" panose="02020603050405020304" pitchFamily="18" charset="-34"/>
                <a:cs typeface="Angsana New" panose="02020603050405020304" pitchFamily="18" charset="-34"/>
              </a:rPr>
              <a:t>„Lastwagen erfasst Radfahrerin.“</a:t>
            </a:r>
          </a:p>
        </p:txBody>
      </p:sp>
      <p:sp>
        <p:nvSpPr>
          <p:cNvPr id="8" name="Textfeld 7">
            <a:extLst>
              <a:ext uri="{FF2B5EF4-FFF2-40B4-BE49-F238E27FC236}">
                <a16:creationId xmlns:a16="http://schemas.microsoft.com/office/drawing/2014/main" id="{6597E46E-E1AA-B044-3CA7-1D40F6FDC3B0}"/>
              </a:ext>
            </a:extLst>
          </p:cNvPr>
          <p:cNvSpPr txBox="1"/>
          <p:nvPr/>
        </p:nvSpPr>
        <p:spPr>
          <a:xfrm>
            <a:off x="836579" y="2675106"/>
            <a:ext cx="7624796" cy="2739211"/>
          </a:xfrm>
          <a:prstGeom prst="rect">
            <a:avLst/>
          </a:prstGeom>
          <a:noFill/>
        </p:spPr>
        <p:txBody>
          <a:bodyPr wrap="square" rtlCol="0">
            <a:spAutoFit/>
          </a:bodyPr>
          <a:lstStyle/>
          <a:p>
            <a:r>
              <a:rPr lang="de-DE" b="1">
                <a:solidFill>
                  <a:srgbClr val="C00000"/>
                </a:solidFill>
              </a:rPr>
              <a:t>Problem</a:t>
            </a:r>
            <a:r>
              <a:rPr lang="de-DE" b="1"/>
              <a:t>: </a:t>
            </a:r>
            <a:r>
              <a:rPr lang="de-DE"/>
              <a:t>Asymmetrie: Radfahrerin ist genannt, LKW-Lenker nicht. Lastwagen steht für Lenker und Fahrzeug (Metonymie) </a:t>
            </a:r>
            <a:r>
              <a:rPr lang="de-DE">
                <a:sym typeface="Wingdings" pitchFamily="2" charset="2"/>
              </a:rPr>
              <a:t> Lenker unsichtbar gemacht, anonymisiert. Seine potenzielle Mitverantwortung ist schwer fassbar. Schuldvermutung bei ihr?</a:t>
            </a:r>
          </a:p>
          <a:p>
            <a:endParaRPr lang="de-DE">
              <a:sym typeface="Wingdings" pitchFamily="2" charset="2"/>
            </a:endParaRPr>
          </a:p>
          <a:p>
            <a:r>
              <a:rPr lang="de-DE">
                <a:solidFill>
                  <a:schemeClr val="accent3"/>
                </a:solidFill>
                <a:sym typeface="Wingdings" pitchFamily="2" charset="2"/>
              </a:rPr>
              <a:t>Besser: „</a:t>
            </a:r>
            <a:r>
              <a:rPr lang="de-DE" sz="2800" b="1">
                <a:solidFill>
                  <a:schemeClr val="accent3"/>
                </a:solidFill>
                <a:latin typeface="Angsana New" panose="02020603050405020304" pitchFamily="18" charset="-34"/>
                <a:cs typeface="Angsana New" panose="02020603050405020304" pitchFamily="18" charset="-34"/>
                <a:sym typeface="Wingdings" pitchFamily="2" charset="2"/>
              </a:rPr>
              <a:t>Lastwagenfahrer kollidiert mit Radfahrerin</a:t>
            </a:r>
            <a:r>
              <a:rPr lang="de-DE" sz="2800">
                <a:solidFill>
                  <a:schemeClr val="accent3"/>
                </a:solidFill>
                <a:latin typeface="Angsana New" panose="02020603050405020304" pitchFamily="18" charset="-34"/>
                <a:cs typeface="Angsana New" panose="02020603050405020304" pitchFamily="18" charset="-34"/>
                <a:sym typeface="Wingdings" pitchFamily="2" charset="2"/>
              </a:rPr>
              <a:t>.“</a:t>
            </a:r>
          </a:p>
          <a:p>
            <a:endParaRPr lang="de-DE">
              <a:sym typeface="Wingdings" pitchFamily="2" charset="2"/>
            </a:endParaRPr>
          </a:p>
          <a:p>
            <a:r>
              <a:rPr lang="de-DE">
                <a:solidFill>
                  <a:schemeClr val="accent3"/>
                </a:solidFill>
                <a:sym typeface="Wingdings" pitchFamily="2" charset="2"/>
              </a:rPr>
              <a:t>Empfehlung: </a:t>
            </a:r>
            <a:r>
              <a:rPr lang="de-CH" b="0" i="0">
                <a:solidFill>
                  <a:schemeClr val="accent3"/>
                </a:solidFill>
                <a:effectLst/>
                <a:latin typeface="+mn-lt"/>
              </a:rPr>
              <a:t>Auf der Ebene des Gesamttextes sollten alle Beteiligten (Opfer und Beteiligte) wenigstens einmal als Personen genannt werden. </a:t>
            </a:r>
            <a:endParaRPr lang="de-DE">
              <a:solidFill>
                <a:schemeClr val="accent3"/>
              </a:solidFill>
              <a:latin typeface="+mn-lt"/>
              <a:sym typeface="Wingdings" pitchFamily="2" charset="2"/>
            </a:endParaRPr>
          </a:p>
        </p:txBody>
      </p:sp>
    </p:spTree>
    <p:extLst>
      <p:ext uri="{BB962C8B-B14F-4D97-AF65-F5344CB8AC3E}">
        <p14:creationId xmlns:p14="http://schemas.microsoft.com/office/powerpoint/2010/main" val="1998885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S_standard">
  <a:themeElements>
    <a:clrScheme name="BS-Theme-Colors">
      <a:dk1>
        <a:sysClr val="windowText" lastClr="000000"/>
      </a:dk1>
      <a:lt1>
        <a:sysClr val="window" lastClr="FFFFFF"/>
      </a:lt1>
      <a:dk2>
        <a:srgbClr val="000000"/>
      </a:dk2>
      <a:lt2>
        <a:srgbClr val="999999"/>
      </a:lt2>
      <a:accent1>
        <a:srgbClr val="B9282E"/>
      </a:accent1>
      <a:accent2>
        <a:srgbClr val="E78E23"/>
      </a:accent2>
      <a:accent3>
        <a:srgbClr val="467B93"/>
      </a:accent3>
      <a:accent4>
        <a:srgbClr val="003958"/>
      </a:accent4>
      <a:accent5>
        <a:srgbClr val="8EC033"/>
      </a:accent5>
      <a:accent6>
        <a:srgbClr val="24732E"/>
      </a:accent6>
      <a:hlink>
        <a:srgbClr val="003958"/>
      </a:hlink>
      <a:folHlink>
        <a:srgbClr val="467B93"/>
      </a:folHlink>
    </a:clrScheme>
    <a:fontScheme name="Swiss-TPH-Theme-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2"/>
        </a:solidFill>
      </a:spPr>
      <a:bodyPr wrap="square" rtlCol="0">
        <a:spAutoFit/>
      </a:bodyPr>
      <a:lstStyle>
        <a:defPPr algn="l">
          <a:defRPr dirty="0" err="1"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BS_standard_office_2010</Template>
  <TotalTime>0</TotalTime>
  <Words>1876</Words>
  <Application>Microsoft Macintosh PowerPoint</Application>
  <PresentationFormat>Bildschirmpräsentation (4:3)</PresentationFormat>
  <Paragraphs>250</Paragraphs>
  <Slides>22</Slides>
  <Notes>3</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22</vt:i4>
      </vt:variant>
    </vt:vector>
  </HeadingPairs>
  <TitlesOfParts>
    <vt:vector size="29" baseType="lpstr">
      <vt:lpstr>Angsana New</vt:lpstr>
      <vt:lpstr>Arial</vt:lpstr>
      <vt:lpstr>Calibri</vt:lpstr>
      <vt:lpstr>ff-meta-serif-web-pro</vt:lpstr>
      <vt:lpstr>Times New Roman</vt:lpstr>
      <vt:lpstr>Wingdings</vt:lpstr>
      <vt:lpstr>BS_standard</vt:lpstr>
      <vt:lpstr>PowerPoint-Präsentation</vt:lpstr>
      <vt:lpstr>Was ist der Sprachkompass?</vt:lpstr>
      <vt:lpstr>Diskurslinguistik – Framing </vt:lpstr>
      <vt:lpstr>Diskurslinguistik – Framing </vt:lpstr>
      <vt:lpstr>     Ein Gegenstand – unterschiedliche Interessen</vt:lpstr>
      <vt:lpstr>Problem und Fragestellung</vt:lpstr>
      <vt:lpstr>Eine typische Unfallmeldung</vt:lpstr>
      <vt:lpstr>1. Unfall</vt:lpstr>
      <vt:lpstr>2. Fahrzeug vs Mensch </vt:lpstr>
      <vt:lpstr>3. Aktive vs. passive Formulierung</vt:lpstr>
      <vt:lpstr>4. Reflexive Verben</vt:lpstr>
      <vt:lpstr>Motonormativität</vt:lpstr>
      <vt:lpstr>Sprachliche Motonormativität</vt:lpstr>
      <vt:lpstr>Sprachliche Motonormativität</vt:lpstr>
      <vt:lpstr>5. Perspektivenübernahme</vt:lpstr>
      <vt:lpstr>Straße als Friedhof</vt:lpstr>
      <vt:lpstr>Isolierende Darstellung</vt:lpstr>
      <vt:lpstr>Ergebnis</vt:lpstr>
      <vt:lpstr>Was tun? Das Systemische / das Menschengemachte hinter den Unfällen besser erkennbar machen</vt:lpstr>
      <vt:lpstr>2. Kontextualisieren: Einzelereignisse vergleichen und in größeren Zusammenhang stellen   </vt:lpstr>
      <vt:lpstr>Isolierende vs. kontextualisierende Darstellung</vt:lpstr>
      <vt:lpstr>www.sprachkompass.ch</vt:lpstr>
    </vt:vector>
  </TitlesOfParts>
  <Company>Kanton Basel-Stadt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Wenk, Matthias Extern</dc:creator>
  <cp:lastModifiedBy>Hugo Caviola</cp:lastModifiedBy>
  <cp:revision>32</cp:revision>
  <dcterms:created xsi:type="dcterms:W3CDTF">2025-08-08T09:48:20Z</dcterms:created>
  <dcterms:modified xsi:type="dcterms:W3CDTF">2026-01-16T10:13:17Z</dcterms:modified>
</cp:coreProperties>
</file>